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69" r:id="rId4"/>
    <p:sldId id="277" r:id="rId5"/>
    <p:sldId id="268" r:id="rId6"/>
    <p:sldId id="271" r:id="rId7"/>
    <p:sldId id="263" r:id="rId8"/>
    <p:sldId id="270" r:id="rId9"/>
    <p:sldId id="257" r:id="rId10"/>
    <p:sldId id="258" r:id="rId11"/>
    <p:sldId id="278" r:id="rId12"/>
    <p:sldId id="259" r:id="rId13"/>
    <p:sldId id="260" r:id="rId14"/>
    <p:sldId id="261" r:id="rId15"/>
    <p:sldId id="266" r:id="rId16"/>
    <p:sldId id="272" r:id="rId17"/>
    <p:sldId id="273" r:id="rId18"/>
    <p:sldId id="274" r:id="rId19"/>
    <p:sldId id="275"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en Pearson" initials="KP" lastIdx="1" clrIdx="0">
    <p:extLst>
      <p:ext uri="{19B8F6BF-5375-455C-9EA6-DF929625EA0E}">
        <p15:presenceInfo xmlns:p15="http://schemas.microsoft.com/office/powerpoint/2012/main" userId="ffe92671837529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48A32"/>
    <a:srgbClr val="526A29"/>
    <a:srgbClr val="C75E16"/>
    <a:srgbClr val="E3D59F"/>
    <a:srgbClr val="9E5A36"/>
    <a:srgbClr val="FFF7D1"/>
    <a:srgbClr val="E5DDB8"/>
    <a:srgbClr val="B29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6"/>
    <p:restoredTop sz="95958"/>
  </p:normalViewPr>
  <p:slideViewPr>
    <p:cSldViewPr snapToGrid="0" snapToObjects="1">
      <p:cViewPr varScale="1">
        <p:scale>
          <a:sx n="113" d="100"/>
          <a:sy n="113" d="100"/>
        </p:scale>
        <p:origin x="21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FC5A3A-8EBD-3743-8B6B-572F3D894013}"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586429-CBEE-EE49-AEF7-E45D00CB6010}" type="slidenum">
              <a:rPr lang="en-US" smtClean="0"/>
              <a:t>‹#›</a:t>
            </a:fld>
            <a:endParaRPr lang="en-US"/>
          </a:p>
        </p:txBody>
      </p:sp>
    </p:spTree>
    <p:extLst>
      <p:ext uri="{BB962C8B-B14F-4D97-AF65-F5344CB8AC3E}">
        <p14:creationId xmlns:p14="http://schemas.microsoft.com/office/powerpoint/2010/main" val="1287209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Regions like Hartford/Springfield and San Francisco have unusually high average prices ranging from $1.62 -$1.97. On the other end of the spectrum, Houston and Dallas/Ft. Worth regions have unusually low average prices ranging from $0.99-$1.23. The lower-than-expected average prices is an interesting result despite Tex</a:t>
            </a:r>
            <a:r>
              <a:rPr lang="en-US" sz="1200" dirty="0">
                <a:solidFill>
                  <a:srgbClr val="748A32"/>
                </a:solidFill>
              </a:rPr>
              <a:t>-</a:t>
            </a:r>
            <a:r>
              <a:rPr lang="en-US" sz="1200" dirty="0">
                <a:solidFill>
                  <a:srgbClr val="748A32"/>
                </a:solidFill>
                <a:effectLst/>
              </a:rPr>
              <a:t>Mex food's popularity in these Southern cities.</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12</a:t>
            </a:fld>
            <a:endParaRPr lang="en-US"/>
          </a:p>
        </p:txBody>
      </p:sp>
    </p:spTree>
    <p:extLst>
      <p:ext uri="{BB962C8B-B14F-4D97-AF65-F5344CB8AC3E}">
        <p14:creationId xmlns:p14="http://schemas.microsoft.com/office/powerpoint/2010/main" val="260639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48A32"/>
                </a:solidFill>
                <a:effectLst/>
              </a:rPr>
              <a:t>Let's look at the comparison of the average Daily Price of Avocados between Organic vs. Conventional fruit through the years 2015 and 2020.  Here we can see, the Organic avocados, have always been priced higher through the years. Undoubtedly, the price of production for organic avocados have always kept the price higher than the conventional type.</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13</a:t>
            </a:fld>
            <a:endParaRPr lang="en-US"/>
          </a:p>
        </p:txBody>
      </p:sp>
    </p:spTree>
    <p:extLst>
      <p:ext uri="{BB962C8B-B14F-4D97-AF65-F5344CB8AC3E}">
        <p14:creationId xmlns:p14="http://schemas.microsoft.com/office/powerpoint/2010/main" val="376812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48A32"/>
                </a:solidFill>
                <a:effectLst/>
              </a:rPr>
              <a:t>Let's take a look at Total Volume of avocados Sold. Choose from the drop-down menu the year you want to look at. Below, we have currently used the source data from 2015 Q1 to 2020 Q3 to create a forecast through 2021 Q4. At a prediction interval of 95% we can look at potential seasonal patterns every 4 Quarters. Let's look at the visuals to see if the winter holidays or the Super Bowl parties have affected the quantity sold. Because the avocado fruit is not necessarily an American recipe staple for Winter holidays, such as Christmas or Hanukkah, we can expect that the 4th quarter to have low sales. Through each region and year span, the 3rd and 4th quarters generally have lower volume sales, and the 1st and 2nd quarters have higher quantities of avocados sold. Perhaps, the Super Bowl parties during the month of February and warmer temperatures make it a more inviting fruit to eat for appetizers and Tex</a:t>
            </a:r>
            <a:r>
              <a:rPr lang="en-US" sz="1200" dirty="0">
                <a:solidFill>
                  <a:srgbClr val="748A32"/>
                </a:solidFill>
              </a:rPr>
              <a:t>-</a:t>
            </a:r>
            <a:r>
              <a:rPr lang="en-US" sz="1200" dirty="0">
                <a:solidFill>
                  <a:srgbClr val="748A32"/>
                </a:solidFill>
                <a:effectLst/>
              </a:rPr>
              <a:t>Mex food. In general, the volume of avocados sold has been increasing since 2015. </a:t>
            </a:r>
          </a:p>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14</a:t>
            </a:fld>
            <a:endParaRPr lang="en-US"/>
          </a:p>
        </p:txBody>
      </p:sp>
    </p:spTree>
    <p:extLst>
      <p:ext uri="{BB962C8B-B14F-4D97-AF65-F5344CB8AC3E}">
        <p14:creationId xmlns:p14="http://schemas.microsoft.com/office/powerpoint/2010/main" val="3432120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586429-CBEE-EE49-AEF7-E45D00CB6010}" type="slidenum">
              <a:rPr lang="en-US" smtClean="0"/>
              <a:t>18</a:t>
            </a:fld>
            <a:endParaRPr lang="en-US"/>
          </a:p>
        </p:txBody>
      </p:sp>
    </p:spTree>
    <p:extLst>
      <p:ext uri="{BB962C8B-B14F-4D97-AF65-F5344CB8AC3E}">
        <p14:creationId xmlns:p14="http://schemas.microsoft.com/office/powerpoint/2010/main" val="2903693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4E0B0-2E4C-FC4E-8297-20E8898C62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B26035-9D67-454A-B059-84C639C306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57AD47-EB88-F042-A9E4-5C1C8E051206}"/>
              </a:ext>
            </a:extLst>
          </p:cNvPr>
          <p:cNvSpPr>
            <a:spLocks noGrp="1"/>
          </p:cNvSpPr>
          <p:nvPr>
            <p:ph type="dt" sz="half" idx="10"/>
          </p:nvPr>
        </p:nvSpPr>
        <p:spPr/>
        <p:txBody>
          <a:bodyPr/>
          <a:lstStyle/>
          <a:p>
            <a:fld id="{69CC1925-084D-9344-981C-2D996AB1868B}" type="datetime1">
              <a:rPr lang="en-US" smtClean="0"/>
              <a:t>5/4/21</a:t>
            </a:fld>
            <a:endParaRPr lang="en-US"/>
          </a:p>
        </p:txBody>
      </p:sp>
      <p:sp>
        <p:nvSpPr>
          <p:cNvPr id="5" name="Footer Placeholder 4">
            <a:extLst>
              <a:ext uri="{FF2B5EF4-FFF2-40B4-BE49-F238E27FC236}">
                <a16:creationId xmlns:a16="http://schemas.microsoft.com/office/drawing/2014/main" id="{1363F01F-43FE-9841-BD2A-6F25CACD61B3}"/>
              </a:ext>
            </a:extLst>
          </p:cNvPr>
          <p:cNvSpPr>
            <a:spLocks noGrp="1"/>
          </p:cNvSpPr>
          <p:nvPr>
            <p:ph type="ftr" sz="quarter" idx="11"/>
          </p:nvPr>
        </p:nvSpPr>
        <p:spPr/>
        <p:txBody>
          <a:bodyPr/>
          <a:lstStyle/>
          <a:p>
            <a:r>
              <a:rPr lang="en-US"/>
              <a:t>1 https://javelina.co/avocados-became-popular/</a:t>
            </a:r>
          </a:p>
        </p:txBody>
      </p:sp>
      <p:sp>
        <p:nvSpPr>
          <p:cNvPr id="6" name="Slide Number Placeholder 5">
            <a:extLst>
              <a:ext uri="{FF2B5EF4-FFF2-40B4-BE49-F238E27FC236}">
                <a16:creationId xmlns:a16="http://schemas.microsoft.com/office/drawing/2014/main" id="{BD6A0A98-8C0C-4346-993A-1B89E45BFEA0}"/>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372157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5369-F845-A149-BD6A-AF60BA1221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1DC4A1-FE63-8042-B214-8437D9AD37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B64B1-B0A3-B748-AB9F-29EA0A4214D5}"/>
              </a:ext>
            </a:extLst>
          </p:cNvPr>
          <p:cNvSpPr>
            <a:spLocks noGrp="1"/>
          </p:cNvSpPr>
          <p:nvPr>
            <p:ph type="dt" sz="half" idx="10"/>
          </p:nvPr>
        </p:nvSpPr>
        <p:spPr/>
        <p:txBody>
          <a:bodyPr/>
          <a:lstStyle/>
          <a:p>
            <a:fld id="{D55D7B0C-97C5-0E4E-970E-8D583DD00EA7}" type="datetime1">
              <a:rPr lang="en-US" smtClean="0"/>
              <a:t>5/4/21</a:t>
            </a:fld>
            <a:endParaRPr lang="en-US"/>
          </a:p>
        </p:txBody>
      </p:sp>
      <p:sp>
        <p:nvSpPr>
          <p:cNvPr id="5" name="Footer Placeholder 4">
            <a:extLst>
              <a:ext uri="{FF2B5EF4-FFF2-40B4-BE49-F238E27FC236}">
                <a16:creationId xmlns:a16="http://schemas.microsoft.com/office/drawing/2014/main" id="{B301B419-CDEF-2D42-8D8B-6D1BDFE89CF8}"/>
              </a:ext>
            </a:extLst>
          </p:cNvPr>
          <p:cNvSpPr>
            <a:spLocks noGrp="1"/>
          </p:cNvSpPr>
          <p:nvPr>
            <p:ph type="ftr" sz="quarter" idx="11"/>
          </p:nvPr>
        </p:nvSpPr>
        <p:spPr/>
        <p:txBody>
          <a:bodyPr/>
          <a:lstStyle/>
          <a:p>
            <a:r>
              <a:rPr lang="en-US"/>
              <a:t>1 https://javelina.co/avocados-became-popular/</a:t>
            </a:r>
          </a:p>
        </p:txBody>
      </p:sp>
      <p:sp>
        <p:nvSpPr>
          <p:cNvPr id="6" name="Slide Number Placeholder 5">
            <a:extLst>
              <a:ext uri="{FF2B5EF4-FFF2-40B4-BE49-F238E27FC236}">
                <a16:creationId xmlns:a16="http://schemas.microsoft.com/office/drawing/2014/main" id="{9FEFE118-7424-8D4B-9E05-BFCE66491BBE}"/>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204320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0A93E9-03D6-274D-95E7-E17C4A4E84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9B5367-20F3-824D-9418-11BDD9A2C7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0AEA4A-DB74-5443-AD86-474BA4EFE8D6}"/>
              </a:ext>
            </a:extLst>
          </p:cNvPr>
          <p:cNvSpPr>
            <a:spLocks noGrp="1"/>
          </p:cNvSpPr>
          <p:nvPr>
            <p:ph type="dt" sz="half" idx="10"/>
          </p:nvPr>
        </p:nvSpPr>
        <p:spPr/>
        <p:txBody>
          <a:bodyPr/>
          <a:lstStyle/>
          <a:p>
            <a:fld id="{04520FD0-C8AF-4D47-AE53-78BCC7D0E87C}" type="datetime1">
              <a:rPr lang="en-US" smtClean="0"/>
              <a:t>5/4/21</a:t>
            </a:fld>
            <a:endParaRPr lang="en-US"/>
          </a:p>
        </p:txBody>
      </p:sp>
      <p:sp>
        <p:nvSpPr>
          <p:cNvPr id="5" name="Footer Placeholder 4">
            <a:extLst>
              <a:ext uri="{FF2B5EF4-FFF2-40B4-BE49-F238E27FC236}">
                <a16:creationId xmlns:a16="http://schemas.microsoft.com/office/drawing/2014/main" id="{48DF1222-7FBC-9F4A-BEE2-14969F1C5122}"/>
              </a:ext>
            </a:extLst>
          </p:cNvPr>
          <p:cNvSpPr>
            <a:spLocks noGrp="1"/>
          </p:cNvSpPr>
          <p:nvPr>
            <p:ph type="ftr" sz="quarter" idx="11"/>
          </p:nvPr>
        </p:nvSpPr>
        <p:spPr/>
        <p:txBody>
          <a:bodyPr/>
          <a:lstStyle/>
          <a:p>
            <a:r>
              <a:rPr lang="en-US"/>
              <a:t>1 https://javelina.co/avocados-became-popular/</a:t>
            </a:r>
          </a:p>
        </p:txBody>
      </p:sp>
      <p:sp>
        <p:nvSpPr>
          <p:cNvPr id="6" name="Slide Number Placeholder 5">
            <a:extLst>
              <a:ext uri="{FF2B5EF4-FFF2-40B4-BE49-F238E27FC236}">
                <a16:creationId xmlns:a16="http://schemas.microsoft.com/office/drawing/2014/main" id="{C443486B-37D0-0043-849F-1D7068A9B345}"/>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405397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0A61-B34B-E748-B175-AC4A3CBB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9F9120-EA81-404F-8989-753AAB7B55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81CA9F-EE43-AF4D-8CC8-9418B1F5B3DF}"/>
              </a:ext>
            </a:extLst>
          </p:cNvPr>
          <p:cNvSpPr>
            <a:spLocks noGrp="1"/>
          </p:cNvSpPr>
          <p:nvPr>
            <p:ph type="dt" sz="half" idx="10"/>
          </p:nvPr>
        </p:nvSpPr>
        <p:spPr/>
        <p:txBody>
          <a:bodyPr/>
          <a:lstStyle/>
          <a:p>
            <a:fld id="{92A44F09-9922-5646-9BFD-EDEEF3C41E58}" type="datetime1">
              <a:rPr lang="en-US" smtClean="0"/>
              <a:t>5/4/21</a:t>
            </a:fld>
            <a:endParaRPr lang="en-US"/>
          </a:p>
        </p:txBody>
      </p:sp>
      <p:sp>
        <p:nvSpPr>
          <p:cNvPr id="5" name="Footer Placeholder 4">
            <a:extLst>
              <a:ext uri="{FF2B5EF4-FFF2-40B4-BE49-F238E27FC236}">
                <a16:creationId xmlns:a16="http://schemas.microsoft.com/office/drawing/2014/main" id="{BB0BA785-54CC-A64A-8990-4A8486ACD89F}"/>
              </a:ext>
            </a:extLst>
          </p:cNvPr>
          <p:cNvSpPr>
            <a:spLocks noGrp="1"/>
          </p:cNvSpPr>
          <p:nvPr>
            <p:ph type="ftr" sz="quarter" idx="11"/>
          </p:nvPr>
        </p:nvSpPr>
        <p:spPr/>
        <p:txBody>
          <a:bodyPr/>
          <a:lstStyle/>
          <a:p>
            <a:r>
              <a:rPr lang="en-US"/>
              <a:t>1 https://javelina.co/avocados-became-popular/</a:t>
            </a:r>
          </a:p>
        </p:txBody>
      </p:sp>
      <p:sp>
        <p:nvSpPr>
          <p:cNvPr id="6" name="Slide Number Placeholder 5">
            <a:extLst>
              <a:ext uri="{FF2B5EF4-FFF2-40B4-BE49-F238E27FC236}">
                <a16:creationId xmlns:a16="http://schemas.microsoft.com/office/drawing/2014/main" id="{56215AC4-33B8-2A40-91C5-D0F54B9A030D}"/>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22153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479BA-11E3-684B-9C3A-F9B181E36C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E45994-EBAF-6946-AB6B-D614D46078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26EBCA-2091-7F46-B374-878707941EB0}"/>
              </a:ext>
            </a:extLst>
          </p:cNvPr>
          <p:cNvSpPr>
            <a:spLocks noGrp="1"/>
          </p:cNvSpPr>
          <p:nvPr>
            <p:ph type="dt" sz="half" idx="10"/>
          </p:nvPr>
        </p:nvSpPr>
        <p:spPr/>
        <p:txBody>
          <a:bodyPr/>
          <a:lstStyle/>
          <a:p>
            <a:fld id="{DBFC52DF-72ED-944A-B3CB-589E0BB5C3D7}" type="datetime1">
              <a:rPr lang="en-US" smtClean="0"/>
              <a:t>5/4/21</a:t>
            </a:fld>
            <a:endParaRPr lang="en-US"/>
          </a:p>
        </p:txBody>
      </p:sp>
      <p:sp>
        <p:nvSpPr>
          <p:cNvPr id="5" name="Footer Placeholder 4">
            <a:extLst>
              <a:ext uri="{FF2B5EF4-FFF2-40B4-BE49-F238E27FC236}">
                <a16:creationId xmlns:a16="http://schemas.microsoft.com/office/drawing/2014/main" id="{D2144AD2-FD58-1842-8CDD-1417ECA073D3}"/>
              </a:ext>
            </a:extLst>
          </p:cNvPr>
          <p:cNvSpPr>
            <a:spLocks noGrp="1"/>
          </p:cNvSpPr>
          <p:nvPr>
            <p:ph type="ftr" sz="quarter" idx="11"/>
          </p:nvPr>
        </p:nvSpPr>
        <p:spPr/>
        <p:txBody>
          <a:bodyPr/>
          <a:lstStyle/>
          <a:p>
            <a:r>
              <a:rPr lang="en-US"/>
              <a:t>1 https://javelina.co/avocados-became-popular/</a:t>
            </a:r>
          </a:p>
        </p:txBody>
      </p:sp>
      <p:sp>
        <p:nvSpPr>
          <p:cNvPr id="6" name="Slide Number Placeholder 5">
            <a:extLst>
              <a:ext uri="{FF2B5EF4-FFF2-40B4-BE49-F238E27FC236}">
                <a16:creationId xmlns:a16="http://schemas.microsoft.com/office/drawing/2014/main" id="{7AF86FBC-EDA5-104C-96EA-9E2FC6CAE9AE}"/>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1343691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EC79-CAB0-E84D-8FD5-94DAAD9959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F4E9E9-67B0-5646-A7DB-0B10CF6629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9A94B-CB1F-C346-92AC-70A9C95B42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1D9737-E06E-0640-8A5B-BCF4B7DEEBBE}"/>
              </a:ext>
            </a:extLst>
          </p:cNvPr>
          <p:cNvSpPr>
            <a:spLocks noGrp="1"/>
          </p:cNvSpPr>
          <p:nvPr>
            <p:ph type="dt" sz="half" idx="10"/>
          </p:nvPr>
        </p:nvSpPr>
        <p:spPr/>
        <p:txBody>
          <a:bodyPr/>
          <a:lstStyle/>
          <a:p>
            <a:fld id="{14539E8C-6D32-434E-B491-5609CACF6E0F}" type="datetime1">
              <a:rPr lang="en-US" smtClean="0"/>
              <a:t>5/4/21</a:t>
            </a:fld>
            <a:endParaRPr lang="en-US"/>
          </a:p>
        </p:txBody>
      </p:sp>
      <p:sp>
        <p:nvSpPr>
          <p:cNvPr id="6" name="Footer Placeholder 5">
            <a:extLst>
              <a:ext uri="{FF2B5EF4-FFF2-40B4-BE49-F238E27FC236}">
                <a16:creationId xmlns:a16="http://schemas.microsoft.com/office/drawing/2014/main" id="{F897869F-25B8-D54F-B36C-DA8956D79E3E}"/>
              </a:ext>
            </a:extLst>
          </p:cNvPr>
          <p:cNvSpPr>
            <a:spLocks noGrp="1"/>
          </p:cNvSpPr>
          <p:nvPr>
            <p:ph type="ftr" sz="quarter" idx="11"/>
          </p:nvPr>
        </p:nvSpPr>
        <p:spPr/>
        <p:txBody>
          <a:bodyPr/>
          <a:lstStyle/>
          <a:p>
            <a:r>
              <a:rPr lang="en-US"/>
              <a:t>1 https://javelina.co/avocados-became-popular/</a:t>
            </a:r>
          </a:p>
        </p:txBody>
      </p:sp>
      <p:sp>
        <p:nvSpPr>
          <p:cNvPr id="7" name="Slide Number Placeholder 6">
            <a:extLst>
              <a:ext uri="{FF2B5EF4-FFF2-40B4-BE49-F238E27FC236}">
                <a16:creationId xmlns:a16="http://schemas.microsoft.com/office/drawing/2014/main" id="{68A1D374-18B0-0A4C-8E85-CACDCA825136}"/>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1227281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FC30A-7008-E344-B9C9-5425A56BA7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255165-7825-AF4C-8856-5E50D958BE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BE01DE-5B96-684A-9DFA-A1BBC4C3D3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0E6BC8-664D-7347-85F1-B1D49E8CE1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880D08-C1BB-724B-A9EE-4E16E21B35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2AB076-ADB0-FF41-AE7E-904F036F94C2}"/>
              </a:ext>
            </a:extLst>
          </p:cNvPr>
          <p:cNvSpPr>
            <a:spLocks noGrp="1"/>
          </p:cNvSpPr>
          <p:nvPr>
            <p:ph type="dt" sz="half" idx="10"/>
          </p:nvPr>
        </p:nvSpPr>
        <p:spPr/>
        <p:txBody>
          <a:bodyPr/>
          <a:lstStyle/>
          <a:p>
            <a:fld id="{EA6A89C6-A7EF-FA48-A532-D25D4157FB7C}" type="datetime1">
              <a:rPr lang="en-US" smtClean="0"/>
              <a:t>5/4/21</a:t>
            </a:fld>
            <a:endParaRPr lang="en-US"/>
          </a:p>
        </p:txBody>
      </p:sp>
      <p:sp>
        <p:nvSpPr>
          <p:cNvPr id="8" name="Footer Placeholder 7">
            <a:extLst>
              <a:ext uri="{FF2B5EF4-FFF2-40B4-BE49-F238E27FC236}">
                <a16:creationId xmlns:a16="http://schemas.microsoft.com/office/drawing/2014/main" id="{0B70ADB4-D545-8A41-9AE9-A64834BAEC80}"/>
              </a:ext>
            </a:extLst>
          </p:cNvPr>
          <p:cNvSpPr>
            <a:spLocks noGrp="1"/>
          </p:cNvSpPr>
          <p:nvPr>
            <p:ph type="ftr" sz="quarter" idx="11"/>
          </p:nvPr>
        </p:nvSpPr>
        <p:spPr/>
        <p:txBody>
          <a:bodyPr/>
          <a:lstStyle/>
          <a:p>
            <a:r>
              <a:rPr lang="en-US"/>
              <a:t>1 https://javelina.co/avocados-became-popular/</a:t>
            </a:r>
          </a:p>
        </p:txBody>
      </p:sp>
      <p:sp>
        <p:nvSpPr>
          <p:cNvPr id="9" name="Slide Number Placeholder 8">
            <a:extLst>
              <a:ext uri="{FF2B5EF4-FFF2-40B4-BE49-F238E27FC236}">
                <a16:creationId xmlns:a16="http://schemas.microsoft.com/office/drawing/2014/main" id="{11468238-CD1A-A24E-90A8-D83DE65E2675}"/>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328339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DD92-16BA-5C4B-8495-2EEC065222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F00618-B311-2E42-AE8A-1530534AB22C}"/>
              </a:ext>
            </a:extLst>
          </p:cNvPr>
          <p:cNvSpPr>
            <a:spLocks noGrp="1"/>
          </p:cNvSpPr>
          <p:nvPr>
            <p:ph type="dt" sz="half" idx="10"/>
          </p:nvPr>
        </p:nvSpPr>
        <p:spPr/>
        <p:txBody>
          <a:bodyPr/>
          <a:lstStyle/>
          <a:p>
            <a:fld id="{E3CCE72F-CF8C-E643-A047-89CE710B7B2B}" type="datetime1">
              <a:rPr lang="en-US" smtClean="0"/>
              <a:t>5/4/21</a:t>
            </a:fld>
            <a:endParaRPr lang="en-US"/>
          </a:p>
        </p:txBody>
      </p:sp>
      <p:sp>
        <p:nvSpPr>
          <p:cNvPr id="4" name="Footer Placeholder 3">
            <a:extLst>
              <a:ext uri="{FF2B5EF4-FFF2-40B4-BE49-F238E27FC236}">
                <a16:creationId xmlns:a16="http://schemas.microsoft.com/office/drawing/2014/main" id="{CC45B05A-F87D-1B43-A70E-0E93C5F3636A}"/>
              </a:ext>
            </a:extLst>
          </p:cNvPr>
          <p:cNvSpPr>
            <a:spLocks noGrp="1"/>
          </p:cNvSpPr>
          <p:nvPr>
            <p:ph type="ftr" sz="quarter" idx="11"/>
          </p:nvPr>
        </p:nvSpPr>
        <p:spPr/>
        <p:txBody>
          <a:bodyPr/>
          <a:lstStyle/>
          <a:p>
            <a:r>
              <a:rPr lang="en-US"/>
              <a:t>1 https://javelina.co/avocados-became-popular/</a:t>
            </a:r>
          </a:p>
        </p:txBody>
      </p:sp>
      <p:sp>
        <p:nvSpPr>
          <p:cNvPr id="5" name="Slide Number Placeholder 4">
            <a:extLst>
              <a:ext uri="{FF2B5EF4-FFF2-40B4-BE49-F238E27FC236}">
                <a16:creationId xmlns:a16="http://schemas.microsoft.com/office/drawing/2014/main" id="{F56ED2CA-86D9-E04F-8A1D-25E1E453EA31}"/>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1441381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15010-4D16-3F45-BF2B-081D1EC665EC}"/>
              </a:ext>
            </a:extLst>
          </p:cNvPr>
          <p:cNvSpPr>
            <a:spLocks noGrp="1"/>
          </p:cNvSpPr>
          <p:nvPr>
            <p:ph type="dt" sz="half" idx="10"/>
          </p:nvPr>
        </p:nvSpPr>
        <p:spPr/>
        <p:txBody>
          <a:bodyPr/>
          <a:lstStyle/>
          <a:p>
            <a:fld id="{FD64A5CA-B1B6-CE44-8907-C1E7E86D33A5}" type="datetime1">
              <a:rPr lang="en-US" smtClean="0"/>
              <a:t>5/4/21</a:t>
            </a:fld>
            <a:endParaRPr lang="en-US"/>
          </a:p>
        </p:txBody>
      </p:sp>
      <p:sp>
        <p:nvSpPr>
          <p:cNvPr id="3" name="Footer Placeholder 2">
            <a:extLst>
              <a:ext uri="{FF2B5EF4-FFF2-40B4-BE49-F238E27FC236}">
                <a16:creationId xmlns:a16="http://schemas.microsoft.com/office/drawing/2014/main" id="{97FBFDB4-1493-5744-A3EC-D9720DEF60E4}"/>
              </a:ext>
            </a:extLst>
          </p:cNvPr>
          <p:cNvSpPr>
            <a:spLocks noGrp="1"/>
          </p:cNvSpPr>
          <p:nvPr>
            <p:ph type="ftr" sz="quarter" idx="11"/>
          </p:nvPr>
        </p:nvSpPr>
        <p:spPr/>
        <p:txBody>
          <a:bodyPr/>
          <a:lstStyle/>
          <a:p>
            <a:r>
              <a:rPr lang="en-US"/>
              <a:t>1 https://javelina.co/avocados-became-popular/</a:t>
            </a:r>
          </a:p>
        </p:txBody>
      </p:sp>
      <p:sp>
        <p:nvSpPr>
          <p:cNvPr id="4" name="Slide Number Placeholder 3">
            <a:extLst>
              <a:ext uri="{FF2B5EF4-FFF2-40B4-BE49-F238E27FC236}">
                <a16:creationId xmlns:a16="http://schemas.microsoft.com/office/drawing/2014/main" id="{6A1069CA-7BA0-4E4F-B274-F4723603BE38}"/>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385246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59C6-DE1E-7947-92E4-57E6D82783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8DE154-E8FA-9D40-AA6B-B94379DE7C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A75AAA-2C75-9041-AFD9-2B655C6273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91C976-2CCE-A04C-BEA9-EDC6E317B9E5}"/>
              </a:ext>
            </a:extLst>
          </p:cNvPr>
          <p:cNvSpPr>
            <a:spLocks noGrp="1"/>
          </p:cNvSpPr>
          <p:nvPr>
            <p:ph type="dt" sz="half" idx="10"/>
          </p:nvPr>
        </p:nvSpPr>
        <p:spPr/>
        <p:txBody>
          <a:bodyPr/>
          <a:lstStyle/>
          <a:p>
            <a:fld id="{DADE9F6E-DB18-314E-BF1D-0323DF04AECF}" type="datetime1">
              <a:rPr lang="en-US" smtClean="0"/>
              <a:t>5/4/21</a:t>
            </a:fld>
            <a:endParaRPr lang="en-US"/>
          </a:p>
        </p:txBody>
      </p:sp>
      <p:sp>
        <p:nvSpPr>
          <p:cNvPr id="6" name="Footer Placeholder 5">
            <a:extLst>
              <a:ext uri="{FF2B5EF4-FFF2-40B4-BE49-F238E27FC236}">
                <a16:creationId xmlns:a16="http://schemas.microsoft.com/office/drawing/2014/main" id="{385D92F8-E430-3B40-BE95-17E1A7652C86}"/>
              </a:ext>
            </a:extLst>
          </p:cNvPr>
          <p:cNvSpPr>
            <a:spLocks noGrp="1"/>
          </p:cNvSpPr>
          <p:nvPr>
            <p:ph type="ftr" sz="quarter" idx="11"/>
          </p:nvPr>
        </p:nvSpPr>
        <p:spPr/>
        <p:txBody>
          <a:bodyPr/>
          <a:lstStyle/>
          <a:p>
            <a:r>
              <a:rPr lang="en-US"/>
              <a:t>1 https://javelina.co/avocados-became-popular/</a:t>
            </a:r>
          </a:p>
        </p:txBody>
      </p:sp>
      <p:sp>
        <p:nvSpPr>
          <p:cNvPr id="7" name="Slide Number Placeholder 6">
            <a:extLst>
              <a:ext uri="{FF2B5EF4-FFF2-40B4-BE49-F238E27FC236}">
                <a16:creationId xmlns:a16="http://schemas.microsoft.com/office/drawing/2014/main" id="{D9F1FCFC-1625-AE48-8210-3A25D1DE177A}"/>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4191290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125EC-F5F4-5E46-A227-770712F83B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99D444-2BD3-D54D-826F-E191FE411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A8381A-7202-7545-8200-7788C0C304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82213-226C-DB4C-9A07-1AE7DD109DED}"/>
              </a:ext>
            </a:extLst>
          </p:cNvPr>
          <p:cNvSpPr>
            <a:spLocks noGrp="1"/>
          </p:cNvSpPr>
          <p:nvPr>
            <p:ph type="dt" sz="half" idx="10"/>
          </p:nvPr>
        </p:nvSpPr>
        <p:spPr/>
        <p:txBody>
          <a:bodyPr/>
          <a:lstStyle/>
          <a:p>
            <a:fld id="{ACAD91C7-3B5F-314B-9EEF-32BB44AF2754}" type="datetime1">
              <a:rPr lang="en-US" smtClean="0"/>
              <a:t>5/4/21</a:t>
            </a:fld>
            <a:endParaRPr lang="en-US"/>
          </a:p>
        </p:txBody>
      </p:sp>
      <p:sp>
        <p:nvSpPr>
          <p:cNvPr id="6" name="Footer Placeholder 5">
            <a:extLst>
              <a:ext uri="{FF2B5EF4-FFF2-40B4-BE49-F238E27FC236}">
                <a16:creationId xmlns:a16="http://schemas.microsoft.com/office/drawing/2014/main" id="{9E2545D6-CF4C-DC49-98FF-7AC49D74506C}"/>
              </a:ext>
            </a:extLst>
          </p:cNvPr>
          <p:cNvSpPr>
            <a:spLocks noGrp="1"/>
          </p:cNvSpPr>
          <p:nvPr>
            <p:ph type="ftr" sz="quarter" idx="11"/>
          </p:nvPr>
        </p:nvSpPr>
        <p:spPr/>
        <p:txBody>
          <a:bodyPr/>
          <a:lstStyle/>
          <a:p>
            <a:r>
              <a:rPr lang="en-US"/>
              <a:t>1 https://javelina.co/avocados-became-popular/</a:t>
            </a:r>
          </a:p>
        </p:txBody>
      </p:sp>
      <p:sp>
        <p:nvSpPr>
          <p:cNvPr id="7" name="Slide Number Placeholder 6">
            <a:extLst>
              <a:ext uri="{FF2B5EF4-FFF2-40B4-BE49-F238E27FC236}">
                <a16:creationId xmlns:a16="http://schemas.microsoft.com/office/drawing/2014/main" id="{6B05F539-40AD-4243-8B01-90A77A2425AC}"/>
              </a:ext>
            </a:extLst>
          </p:cNvPr>
          <p:cNvSpPr>
            <a:spLocks noGrp="1"/>
          </p:cNvSpPr>
          <p:nvPr>
            <p:ph type="sldNum" sz="quarter" idx="12"/>
          </p:nvPr>
        </p:nvSpPr>
        <p:spPr/>
        <p:txBody>
          <a:bodyPr/>
          <a:lstStyle/>
          <a:p>
            <a:fld id="{15210B1A-0152-DB44-89FA-C7797DF973D7}" type="slidenum">
              <a:rPr lang="en-US" smtClean="0"/>
              <a:t>‹#›</a:t>
            </a:fld>
            <a:endParaRPr lang="en-US"/>
          </a:p>
        </p:txBody>
      </p:sp>
    </p:spTree>
    <p:extLst>
      <p:ext uri="{BB962C8B-B14F-4D97-AF65-F5344CB8AC3E}">
        <p14:creationId xmlns:p14="http://schemas.microsoft.com/office/powerpoint/2010/main" val="3547696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A381D7-972F-C849-8E21-1D3E807427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4CA448-624F-E844-B8A9-6DDF1B8423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F72E430-24D3-BC4D-9088-F78F8891E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Baloo Tamma" panose="03080902040302020200" pitchFamily="66" charset="77"/>
              </a:defRPr>
            </a:lvl1pPr>
          </a:lstStyle>
          <a:p>
            <a:fld id="{D71573B4-EAA8-A648-95AC-3E8A2D5B6F40}" type="datetime1">
              <a:rPr lang="en-US" smtClean="0"/>
              <a:t>5/4/21</a:t>
            </a:fld>
            <a:endParaRPr lang="en-US" dirty="0"/>
          </a:p>
        </p:txBody>
      </p:sp>
      <p:sp>
        <p:nvSpPr>
          <p:cNvPr id="5" name="Footer Placeholder 4">
            <a:extLst>
              <a:ext uri="{FF2B5EF4-FFF2-40B4-BE49-F238E27FC236}">
                <a16:creationId xmlns:a16="http://schemas.microsoft.com/office/drawing/2014/main" id="{2D9CB629-A8EC-D541-B1DF-D26058FA1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Baloo Tamma" panose="03080902040302020200" pitchFamily="66" charset="77"/>
              </a:defRPr>
            </a:lvl1pPr>
          </a:lstStyle>
          <a:p>
            <a:r>
              <a:rPr lang="en-US"/>
              <a:t>1 https://javelina.co/avocados-became-popular/</a:t>
            </a:r>
            <a:endParaRPr lang="en-US" dirty="0"/>
          </a:p>
        </p:txBody>
      </p:sp>
      <p:sp>
        <p:nvSpPr>
          <p:cNvPr id="6" name="Slide Number Placeholder 5">
            <a:extLst>
              <a:ext uri="{FF2B5EF4-FFF2-40B4-BE49-F238E27FC236}">
                <a16:creationId xmlns:a16="http://schemas.microsoft.com/office/drawing/2014/main" id="{B452478D-019F-3A4A-894C-208E40A1C7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Baloo Tamma" panose="03080902040302020200" pitchFamily="66" charset="77"/>
              </a:defRPr>
            </a:lvl1pPr>
          </a:lstStyle>
          <a:p>
            <a:fld id="{15210B1A-0152-DB44-89FA-C7797DF973D7}" type="slidenum">
              <a:rPr lang="en-US" smtClean="0"/>
              <a:pPr/>
              <a:t>‹#›</a:t>
            </a:fld>
            <a:endParaRPr lang="en-US" dirty="0"/>
          </a:p>
        </p:txBody>
      </p:sp>
    </p:spTree>
    <p:extLst>
      <p:ext uri="{BB962C8B-B14F-4D97-AF65-F5344CB8AC3E}">
        <p14:creationId xmlns:p14="http://schemas.microsoft.com/office/powerpoint/2010/main" val="23046745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Baloo Tamma" panose="03080902040302020200" pitchFamily="66"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Baloo Tamma" panose="03080902040302020200" pitchFamily="66"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Baloo Tamma" panose="03080902040302020200" pitchFamily="66"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Baloo Tamma" panose="03080902040302020200" pitchFamily="66"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Baloo Tamma" panose="03080902040302020200" pitchFamily="66"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hyperlink" Target="https://cado-rice-data.herokuapp.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8.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hassavocadoboard.com/" TargetMode="External"/><Relationship Id="rId2" Type="http://schemas.openxmlformats.org/officeDocument/2006/relationships/hyperlink" Target="https://www.kaggle.com/neuromusic/avocado-prices" TargetMode="Externa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hyperlink" Target="https://www.kaggle.com/neuromusic"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08" name="Picture 107" descr="Icon&#10;&#10;Description automatically generated with low confidence">
            <a:extLst>
              <a:ext uri="{FF2B5EF4-FFF2-40B4-BE49-F238E27FC236}">
                <a16:creationId xmlns:a16="http://schemas.microsoft.com/office/drawing/2014/main" id="{A2F538BA-5782-3046-AD6B-69AC52E3A483}"/>
              </a:ext>
            </a:extLst>
          </p:cNvPr>
          <p:cNvPicPr>
            <a:picLocks noChangeAspect="1"/>
          </p:cNvPicPr>
          <p:nvPr/>
        </p:nvPicPr>
        <p:blipFill>
          <a:blip r:embed="rId2"/>
          <a:srcRect/>
          <a:stretch>
            <a:fillRect/>
          </a:stretch>
        </p:blipFill>
        <p:spPr>
          <a:xfrm>
            <a:off x="565148" y="1276350"/>
            <a:ext cx="3657600" cy="3594100"/>
          </a:xfrm>
          <a:custGeom>
            <a:avLst/>
            <a:gdLst>
              <a:gd name="connsiteX0" fmla="*/ 599029 w 3657600"/>
              <a:gd name="connsiteY0" fmla="*/ 0 h 3594100"/>
              <a:gd name="connsiteX1" fmla="*/ 3058571 w 3657600"/>
              <a:gd name="connsiteY1" fmla="*/ 0 h 3594100"/>
              <a:gd name="connsiteX2" fmla="*/ 3657600 w 3657600"/>
              <a:gd name="connsiteY2" fmla="*/ 599029 h 3594100"/>
              <a:gd name="connsiteX3" fmla="*/ 3657600 w 3657600"/>
              <a:gd name="connsiteY3" fmla="*/ 2995071 h 3594100"/>
              <a:gd name="connsiteX4" fmla="*/ 3058571 w 3657600"/>
              <a:gd name="connsiteY4" fmla="*/ 3594100 h 3594100"/>
              <a:gd name="connsiteX5" fmla="*/ 599029 w 3657600"/>
              <a:gd name="connsiteY5" fmla="*/ 3594100 h 3594100"/>
              <a:gd name="connsiteX6" fmla="*/ 0 w 3657600"/>
              <a:gd name="connsiteY6" fmla="*/ 2995071 h 3594100"/>
              <a:gd name="connsiteX7" fmla="*/ 0 w 3657600"/>
              <a:gd name="connsiteY7" fmla="*/ 599029 h 3594100"/>
              <a:gd name="connsiteX8" fmla="*/ 599029 w 3657600"/>
              <a:gd name="connsiteY8" fmla="*/ 0 h 359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7600" h="3594100">
                <a:moveTo>
                  <a:pt x="599029" y="0"/>
                </a:moveTo>
                <a:lnTo>
                  <a:pt x="3058571" y="0"/>
                </a:lnTo>
                <a:cubicBezTo>
                  <a:pt x="3389406" y="0"/>
                  <a:pt x="3657600" y="268194"/>
                  <a:pt x="3657600" y="599029"/>
                </a:cubicBezTo>
                <a:lnTo>
                  <a:pt x="3657600" y="2995071"/>
                </a:lnTo>
                <a:cubicBezTo>
                  <a:pt x="3657600" y="3325906"/>
                  <a:pt x="3389406" y="3594100"/>
                  <a:pt x="3058571" y="3594100"/>
                </a:cubicBezTo>
                <a:lnTo>
                  <a:pt x="599029" y="3594100"/>
                </a:lnTo>
                <a:cubicBezTo>
                  <a:pt x="268194" y="3594100"/>
                  <a:pt x="0" y="3325906"/>
                  <a:pt x="0" y="2995071"/>
                </a:cubicBezTo>
                <a:lnTo>
                  <a:pt x="0" y="599029"/>
                </a:lnTo>
                <a:cubicBezTo>
                  <a:pt x="0" y="268194"/>
                  <a:pt x="268194" y="0"/>
                  <a:pt x="599029" y="0"/>
                </a:cubicBezTo>
                <a:close/>
              </a:path>
            </a:pathLst>
          </a:custGeom>
        </p:spPr>
      </p:pic>
      <p:pic>
        <p:nvPicPr>
          <p:cNvPr id="7" name="Picture 6" descr="Logo&#10;&#10;Description automatically generated">
            <a:extLst>
              <a:ext uri="{FF2B5EF4-FFF2-40B4-BE49-F238E27FC236}">
                <a16:creationId xmlns:a16="http://schemas.microsoft.com/office/drawing/2014/main" id="{F091C70B-47AF-274A-AA18-405402183FC3}"/>
              </a:ext>
            </a:extLst>
          </p:cNvPr>
          <p:cNvPicPr>
            <a:picLocks noChangeAspect="1"/>
          </p:cNvPicPr>
          <p:nvPr/>
        </p:nvPicPr>
        <p:blipFill>
          <a:blip r:embed="rId3"/>
          <a:stretch>
            <a:fillRect/>
          </a:stretch>
        </p:blipFill>
        <p:spPr>
          <a:xfrm>
            <a:off x="4279904" y="2278022"/>
            <a:ext cx="7378700" cy="2301955"/>
          </a:xfrm>
          <a:prstGeom prst="rect">
            <a:avLst/>
          </a:prstGeom>
        </p:spPr>
      </p:pic>
      <p:sp>
        <p:nvSpPr>
          <p:cNvPr id="3" name="Subtitle 2">
            <a:extLst>
              <a:ext uri="{FF2B5EF4-FFF2-40B4-BE49-F238E27FC236}">
                <a16:creationId xmlns:a16="http://schemas.microsoft.com/office/drawing/2014/main" id="{A1199E9B-105A-C74C-9908-632A1B073D78}"/>
              </a:ext>
            </a:extLst>
          </p:cNvPr>
          <p:cNvSpPr>
            <a:spLocks noGrp="1"/>
          </p:cNvSpPr>
          <p:nvPr>
            <p:ph type="subTitle" idx="1"/>
          </p:nvPr>
        </p:nvSpPr>
        <p:spPr>
          <a:xfrm>
            <a:off x="177105" y="4870450"/>
            <a:ext cx="4433686" cy="488374"/>
          </a:xfrm>
        </p:spPr>
        <p:txBody>
          <a:bodyPr>
            <a:normAutofit/>
          </a:bodyPr>
          <a:lstStyle/>
          <a:p>
            <a:r>
              <a:rPr lang="en-US" sz="1200" dirty="0">
                <a:solidFill>
                  <a:srgbClr val="9E5A36"/>
                </a:solidFill>
                <a:latin typeface="Baloo Tamma" panose="03080902040302020200" pitchFamily="66" charset="77"/>
                <a:cs typeface="Baloo Tamma" panose="03080902040302020200" pitchFamily="66" charset="77"/>
                <a:hlinkClick r:id="rId4">
                  <a:extLst>
                    <a:ext uri="{A12FA001-AC4F-418D-AE19-62706E023703}">
                      <ahyp:hlinkClr xmlns:ahyp="http://schemas.microsoft.com/office/drawing/2018/hyperlinkcolor" val="tx"/>
                    </a:ext>
                  </a:extLst>
                </a:hlinkClick>
              </a:rPr>
              <a:t>https://cado-rice-data.herokuapp.com/</a:t>
            </a:r>
            <a:endParaRPr lang="en-US" sz="1200" dirty="0">
              <a:solidFill>
                <a:srgbClr val="9E5A36"/>
              </a:solidFill>
              <a:latin typeface="Baloo Tamma" panose="03080902040302020200" pitchFamily="66" charset="77"/>
              <a:cs typeface="Baloo Tamma" panose="03080902040302020200" pitchFamily="66" charset="77"/>
            </a:endParaRPr>
          </a:p>
        </p:txBody>
      </p:sp>
      <p:sp>
        <p:nvSpPr>
          <p:cNvPr id="110" name="Subtitle 2">
            <a:extLst>
              <a:ext uri="{FF2B5EF4-FFF2-40B4-BE49-F238E27FC236}">
                <a16:creationId xmlns:a16="http://schemas.microsoft.com/office/drawing/2014/main" id="{45A0D62A-45DD-7648-B9AF-33AC6F0D491F}"/>
              </a:ext>
            </a:extLst>
          </p:cNvPr>
          <p:cNvSpPr txBox="1">
            <a:spLocks/>
          </p:cNvSpPr>
          <p:nvPr/>
        </p:nvSpPr>
        <p:spPr>
          <a:xfrm>
            <a:off x="7073904" y="3453112"/>
            <a:ext cx="5769137" cy="63547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b="0" i="0" kern="1200">
                <a:solidFill>
                  <a:schemeClr val="tx1"/>
                </a:solidFill>
                <a:latin typeface="Baloo Tamma" panose="03080902040302020200" pitchFamily="66" charset="77"/>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Baloo Tamma" panose="03080902040302020200" pitchFamily="66" charset="77"/>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Baloo Tamma" panose="03080902040302020200" pitchFamily="66" charset="77"/>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Baloo Tamma" panose="03080902040302020200" pitchFamily="66" charset="77"/>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Baloo Tamma" panose="03080902040302020200" pitchFamily="66" charset="77"/>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solidFill>
                  <a:srgbClr val="748A32"/>
                </a:solidFill>
                <a:cs typeface="Baloo Tamma" panose="03080902040302020200" pitchFamily="66" charset="77"/>
              </a:rPr>
              <a:t>COOL AVOCADO DATA OBSERVATIONS</a:t>
            </a:r>
          </a:p>
        </p:txBody>
      </p:sp>
    </p:spTree>
    <p:extLst>
      <p:ext uri="{BB962C8B-B14F-4D97-AF65-F5344CB8AC3E}">
        <p14:creationId xmlns:p14="http://schemas.microsoft.com/office/powerpoint/2010/main" val="661731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9E04-75AF-4A42-9F56-81F60E1E8241}"/>
              </a:ext>
            </a:extLst>
          </p:cNvPr>
          <p:cNvSpPr>
            <a:spLocks noGrp="1"/>
          </p:cNvSpPr>
          <p:nvPr>
            <p:ph type="title"/>
          </p:nvPr>
        </p:nvSpPr>
        <p:spPr>
          <a:xfrm>
            <a:off x="312515" y="283900"/>
            <a:ext cx="8012112" cy="889000"/>
          </a:xfrm>
        </p:spPr>
        <p:txBody>
          <a:bodyPr>
            <a:noAutofit/>
          </a:bodyPr>
          <a:lstStyle/>
          <a:p>
            <a:r>
              <a:rPr lang="en-US" sz="4400" dirty="0">
                <a:solidFill>
                  <a:srgbClr val="526A29"/>
                </a:solidFill>
                <a:latin typeface="Baloo Tamma" panose="03080902040302020200" pitchFamily="66" charset="77"/>
                <a:cs typeface="Baloo Tamma" panose="03080902040302020200" pitchFamily="66" charset="77"/>
              </a:rPr>
              <a:t>Machine Learning</a:t>
            </a:r>
          </a:p>
        </p:txBody>
      </p:sp>
      <p:sp>
        <p:nvSpPr>
          <p:cNvPr id="4" name="Text Placeholder 3">
            <a:extLst>
              <a:ext uri="{FF2B5EF4-FFF2-40B4-BE49-F238E27FC236}">
                <a16:creationId xmlns:a16="http://schemas.microsoft.com/office/drawing/2014/main" id="{8450EC1F-C75E-784D-B8E4-70FC989C66FA}"/>
              </a:ext>
            </a:extLst>
          </p:cNvPr>
          <p:cNvSpPr>
            <a:spLocks noGrp="1"/>
          </p:cNvSpPr>
          <p:nvPr>
            <p:ph type="body" sz="half" idx="2"/>
          </p:nvPr>
        </p:nvSpPr>
        <p:spPr>
          <a:xfrm>
            <a:off x="312515" y="1260836"/>
            <a:ext cx="6760378" cy="4746425"/>
          </a:xfrm>
        </p:spPr>
        <p:txBody>
          <a:bodyPr>
            <a:normAutofit/>
          </a:bodyPr>
          <a:lstStyle/>
          <a:p>
            <a:pPr>
              <a:lnSpc>
                <a:spcPct val="150000"/>
              </a:lnSpc>
            </a:pPr>
            <a:r>
              <a:rPr lang="en-US" sz="2000" dirty="0">
                <a:solidFill>
                  <a:srgbClr val="748A32"/>
                </a:solidFill>
                <a:latin typeface="Baloo Tamma" panose="03080902040302020200" pitchFamily="66" charset="77"/>
                <a:cs typeface="Baloo Tamma" panose="03080902040302020200" pitchFamily="66" charset="77"/>
              </a:rPr>
              <a:t>In the avocado example, this most-accurate picture turned out to be only slightly accurate. It seems that even though the price of a good is predictable (avocado prices have followed steady trends over the years), the </a:t>
            </a:r>
            <a:r>
              <a:rPr lang="en-US" sz="2000" i="1" dirty="0">
                <a:solidFill>
                  <a:srgbClr val="748A32"/>
                </a:solidFill>
                <a:latin typeface="Baloo Tamma" panose="03080902040302020200" pitchFamily="66" charset="77"/>
                <a:cs typeface="Baloo Tamma" panose="03080902040302020200" pitchFamily="66" charset="77"/>
              </a:rPr>
              <a:t>short-term movement</a:t>
            </a:r>
            <a:r>
              <a:rPr lang="en-US" sz="2000" dirty="0">
                <a:solidFill>
                  <a:srgbClr val="748A32"/>
                </a:solidFill>
                <a:latin typeface="Baloo Tamma" panose="03080902040302020200" pitchFamily="66" charset="77"/>
                <a:cs typeface="Baloo Tamma" panose="03080902040302020200" pitchFamily="66" charset="77"/>
              </a:rPr>
              <a:t> in that price is still highly unpredictable. We found that the most significant variables in the regression were volume of avocados. Besides that, each region and year seems to have a significant effect on the model. Prices do not just follow a trend, but a geographical pattern as well.</a:t>
            </a:r>
          </a:p>
          <a:p>
            <a:endParaRPr lang="en-US" dirty="0"/>
          </a:p>
        </p:txBody>
      </p:sp>
      <p:pic>
        <p:nvPicPr>
          <p:cNvPr id="31" name="Picture 30" descr="A close-up of some fruit&#10;&#10;Description automatically generated with medium confidence">
            <a:extLst>
              <a:ext uri="{FF2B5EF4-FFF2-40B4-BE49-F238E27FC236}">
                <a16:creationId xmlns:a16="http://schemas.microsoft.com/office/drawing/2014/main" id="{D4B8C932-4A24-1B40-8514-120F805555DB}"/>
              </a:ext>
            </a:extLst>
          </p:cNvPr>
          <p:cNvPicPr>
            <a:picLocks noChangeAspect="1"/>
          </p:cNvPicPr>
          <p:nvPr/>
        </p:nvPicPr>
        <p:blipFill>
          <a:blip r:embed="rId2"/>
          <a:stretch>
            <a:fillRect/>
          </a:stretch>
        </p:blipFill>
        <p:spPr>
          <a:xfrm>
            <a:off x="6832117" y="728400"/>
            <a:ext cx="5174689" cy="5174689"/>
          </a:xfrm>
          <a:prstGeom prst="rect">
            <a:avLst/>
          </a:prstGeom>
        </p:spPr>
      </p:pic>
    </p:spTree>
    <p:extLst>
      <p:ext uri="{BB962C8B-B14F-4D97-AF65-F5344CB8AC3E}">
        <p14:creationId xmlns:p14="http://schemas.microsoft.com/office/powerpoint/2010/main" val="3937303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9E04-75AF-4A42-9F56-81F60E1E8241}"/>
              </a:ext>
            </a:extLst>
          </p:cNvPr>
          <p:cNvSpPr>
            <a:spLocks noGrp="1"/>
          </p:cNvSpPr>
          <p:nvPr>
            <p:ph type="title"/>
          </p:nvPr>
        </p:nvSpPr>
        <p:spPr>
          <a:xfrm>
            <a:off x="377826" y="570998"/>
            <a:ext cx="8012112" cy="889000"/>
          </a:xfrm>
        </p:spPr>
        <p:txBody>
          <a:bodyPr>
            <a:noAutofit/>
          </a:bodyPr>
          <a:lstStyle/>
          <a:p>
            <a:r>
              <a:rPr lang="en-US" sz="4400" dirty="0">
                <a:solidFill>
                  <a:srgbClr val="526A29"/>
                </a:solidFill>
                <a:latin typeface="Baloo Tamma" panose="03080902040302020200" pitchFamily="66" charset="77"/>
                <a:cs typeface="Baloo Tamma" panose="03080902040302020200" pitchFamily="66" charset="77"/>
              </a:rPr>
              <a:t>Machine Learning Deployment</a:t>
            </a:r>
          </a:p>
        </p:txBody>
      </p:sp>
      <p:sp>
        <p:nvSpPr>
          <p:cNvPr id="4" name="Text Placeholder 3">
            <a:extLst>
              <a:ext uri="{FF2B5EF4-FFF2-40B4-BE49-F238E27FC236}">
                <a16:creationId xmlns:a16="http://schemas.microsoft.com/office/drawing/2014/main" id="{8450EC1F-C75E-784D-B8E4-70FC989C66FA}"/>
              </a:ext>
            </a:extLst>
          </p:cNvPr>
          <p:cNvSpPr>
            <a:spLocks noGrp="1"/>
          </p:cNvSpPr>
          <p:nvPr>
            <p:ph type="body" sz="half" idx="2"/>
          </p:nvPr>
        </p:nvSpPr>
        <p:spPr>
          <a:xfrm>
            <a:off x="377826" y="1318710"/>
            <a:ext cx="6103997" cy="5834445"/>
          </a:xfrm>
        </p:spPr>
        <p:txBody>
          <a:bodyPr>
            <a:normAutofit/>
          </a:bodyPr>
          <a:lstStyle/>
          <a:p>
            <a:pPr marL="342900" indent="-342900">
              <a:lnSpc>
                <a:spcPct val="150000"/>
              </a:lnSpc>
              <a:buFont typeface="Arial" panose="020B0604020202020204" pitchFamily="34" charset="0"/>
              <a:buChar char="•"/>
            </a:pPr>
            <a:r>
              <a:rPr lang="en-US" sz="2400" dirty="0">
                <a:solidFill>
                  <a:srgbClr val="748A32"/>
                </a:solidFill>
              </a:rPr>
              <a:t>Our process for Machine Learning included deploying our model using a flask app. </a:t>
            </a:r>
          </a:p>
          <a:p>
            <a:pPr marL="342900" indent="-342900">
              <a:lnSpc>
                <a:spcPct val="150000"/>
              </a:lnSpc>
              <a:buFont typeface="Arial" panose="020B0604020202020204" pitchFamily="34" charset="0"/>
              <a:buChar char="•"/>
            </a:pPr>
            <a:r>
              <a:rPr lang="en-US" sz="2400" dirty="0">
                <a:solidFill>
                  <a:srgbClr val="748A32"/>
                </a:solidFill>
              </a:rPr>
              <a:t>We utilized pickle to load and save the data to filter a user’s input to display the results</a:t>
            </a:r>
          </a:p>
          <a:p>
            <a:pPr marL="342900" indent="-342900">
              <a:lnSpc>
                <a:spcPct val="150000"/>
              </a:lnSpc>
              <a:buFont typeface="Arial" panose="020B0604020202020204" pitchFamily="34" charset="0"/>
              <a:buChar char="•"/>
            </a:pPr>
            <a:r>
              <a:rPr lang="en-US" sz="2400" dirty="0">
                <a:solidFill>
                  <a:srgbClr val="748A32"/>
                </a:solidFill>
              </a:rPr>
              <a:t>The predictions were returned as a numeric type to a jinja template in html.</a:t>
            </a:r>
          </a:p>
        </p:txBody>
      </p:sp>
      <p:pic>
        <p:nvPicPr>
          <p:cNvPr id="7" name="Picture 6">
            <a:extLst>
              <a:ext uri="{FF2B5EF4-FFF2-40B4-BE49-F238E27FC236}">
                <a16:creationId xmlns:a16="http://schemas.microsoft.com/office/drawing/2014/main" id="{DE78DCB2-5B47-7341-B326-CDBF92CEE001}"/>
              </a:ext>
            </a:extLst>
          </p:cNvPr>
          <p:cNvPicPr>
            <a:picLocks noChangeAspect="1"/>
          </p:cNvPicPr>
          <p:nvPr/>
        </p:nvPicPr>
        <p:blipFill>
          <a:blip r:embed="rId2"/>
          <a:stretch>
            <a:fillRect/>
          </a:stretch>
        </p:blipFill>
        <p:spPr>
          <a:xfrm>
            <a:off x="5912102" y="-322142"/>
            <a:ext cx="6863787" cy="6863787"/>
          </a:xfrm>
          <a:prstGeom prst="rect">
            <a:avLst/>
          </a:prstGeom>
        </p:spPr>
      </p:pic>
    </p:spTree>
    <p:extLst>
      <p:ext uri="{BB962C8B-B14F-4D97-AF65-F5344CB8AC3E}">
        <p14:creationId xmlns:p14="http://schemas.microsoft.com/office/powerpoint/2010/main" val="3843822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78FF-ECE5-4347-8041-20BFCFEAE000}"/>
              </a:ext>
            </a:extLst>
          </p:cNvPr>
          <p:cNvSpPr>
            <a:spLocks noGrp="1"/>
          </p:cNvSpPr>
          <p:nvPr>
            <p:ph type="title"/>
          </p:nvPr>
        </p:nvSpPr>
        <p:spPr>
          <a:xfrm>
            <a:off x="177800" y="136525"/>
            <a:ext cx="7173119" cy="686594"/>
          </a:xfrm>
        </p:spPr>
        <p:txBody>
          <a:bodyPr/>
          <a:lstStyle/>
          <a:p>
            <a:r>
              <a:rPr lang="en-US" dirty="0">
                <a:solidFill>
                  <a:srgbClr val="526A29"/>
                </a:solidFill>
                <a:latin typeface="Baloo Tamma" panose="03080902040302020200" pitchFamily="66" charset="77"/>
                <a:cs typeface="Baloo Tamma" panose="03080902040302020200" pitchFamily="66" charset="77"/>
              </a:rPr>
              <a:t>Avocado Average Price by Region</a:t>
            </a:r>
          </a:p>
        </p:txBody>
      </p:sp>
      <p:sp>
        <p:nvSpPr>
          <p:cNvPr id="4" name="Text Placeholder 3">
            <a:extLst>
              <a:ext uri="{FF2B5EF4-FFF2-40B4-BE49-F238E27FC236}">
                <a16:creationId xmlns:a16="http://schemas.microsoft.com/office/drawing/2014/main" id="{8008E0A1-BBD9-8340-B55E-2AEED06ADED0}"/>
              </a:ext>
            </a:extLst>
          </p:cNvPr>
          <p:cNvSpPr>
            <a:spLocks noGrp="1"/>
          </p:cNvSpPr>
          <p:nvPr>
            <p:ph type="body" sz="half" idx="2"/>
          </p:nvPr>
        </p:nvSpPr>
        <p:spPr>
          <a:xfrm>
            <a:off x="160876" y="913821"/>
            <a:ext cx="11240187" cy="5638693"/>
          </a:xfrm>
        </p:spPr>
        <p:txBody>
          <a:bodyPr>
            <a:normAutofit/>
          </a:bodyPr>
          <a:lstStyle/>
          <a:p>
            <a:r>
              <a:rPr lang="en-US" sz="1800" dirty="0">
                <a:solidFill>
                  <a:srgbClr val="C75E16"/>
                </a:solidFill>
                <a:effectLst/>
              </a:rPr>
              <a:t>Discover what the single avocado price is in each region of the United States through the years 2015-2020</a:t>
            </a:r>
            <a:endParaRPr lang="en-US" sz="1800" dirty="0">
              <a:solidFill>
                <a:srgbClr val="748A32"/>
              </a:solidFill>
            </a:endParaRPr>
          </a:p>
          <a:p>
            <a:r>
              <a:rPr lang="en-US" sz="2400" dirty="0">
                <a:solidFill>
                  <a:srgbClr val="748A32"/>
                </a:solidFill>
                <a:effectLst/>
              </a:rPr>
              <a:t>Regions like Hartford/Springfield and San Francisco have unusually high average prices ranging from $1.62 -$1.97. </a:t>
            </a:r>
            <a:endParaRPr lang="en-US" sz="2400" dirty="0">
              <a:solidFill>
                <a:srgbClr val="526A29"/>
              </a:solidFill>
            </a:endParaRPr>
          </a:p>
        </p:txBody>
      </p:sp>
      <p:pic>
        <p:nvPicPr>
          <p:cNvPr id="18" name="Picture 17" descr="A picture containing timeline&#10;&#10;Description automatically generated">
            <a:extLst>
              <a:ext uri="{FF2B5EF4-FFF2-40B4-BE49-F238E27FC236}">
                <a16:creationId xmlns:a16="http://schemas.microsoft.com/office/drawing/2014/main" id="{F92893D8-9A33-EF46-B8FE-D62CDD6E6212}"/>
              </a:ext>
            </a:extLst>
          </p:cNvPr>
          <p:cNvPicPr>
            <a:picLocks noChangeAspect="1"/>
          </p:cNvPicPr>
          <p:nvPr/>
        </p:nvPicPr>
        <p:blipFill rotWithShape="1">
          <a:blip r:embed="rId3"/>
          <a:srcRect b="1789"/>
          <a:stretch/>
        </p:blipFill>
        <p:spPr>
          <a:xfrm>
            <a:off x="374570" y="2346403"/>
            <a:ext cx="10829724" cy="4296814"/>
          </a:xfrm>
          <a:prstGeom prst="rect">
            <a:avLst/>
          </a:prstGeom>
        </p:spPr>
      </p:pic>
    </p:spTree>
    <p:extLst>
      <p:ext uri="{BB962C8B-B14F-4D97-AF65-F5344CB8AC3E}">
        <p14:creationId xmlns:p14="http://schemas.microsoft.com/office/powerpoint/2010/main" val="2304618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0" name="Picture 9" descr="Chart&#10;&#10;Description automatically generated">
            <a:extLst>
              <a:ext uri="{FF2B5EF4-FFF2-40B4-BE49-F238E27FC236}">
                <a16:creationId xmlns:a16="http://schemas.microsoft.com/office/drawing/2014/main" id="{AFE4D32F-C5C3-E144-B74C-932C3B32882F}"/>
              </a:ext>
            </a:extLst>
          </p:cNvPr>
          <p:cNvPicPr>
            <a:picLocks noChangeAspect="1"/>
          </p:cNvPicPr>
          <p:nvPr/>
        </p:nvPicPr>
        <p:blipFill>
          <a:blip r:embed="rId3"/>
          <a:stretch>
            <a:fillRect/>
          </a:stretch>
        </p:blipFill>
        <p:spPr>
          <a:xfrm>
            <a:off x="636097" y="2456121"/>
            <a:ext cx="11352213" cy="4401879"/>
          </a:xfrm>
          <a:prstGeom prst="rect">
            <a:avLst/>
          </a:prstGeom>
        </p:spPr>
      </p:pic>
      <p:sp>
        <p:nvSpPr>
          <p:cNvPr id="6" name="Rectangle 5">
            <a:extLst>
              <a:ext uri="{FF2B5EF4-FFF2-40B4-BE49-F238E27FC236}">
                <a16:creationId xmlns:a16="http://schemas.microsoft.com/office/drawing/2014/main" id="{FC2153C0-7AB5-6A47-9941-1B1679CEE234}"/>
              </a:ext>
            </a:extLst>
          </p:cNvPr>
          <p:cNvSpPr/>
          <p:nvPr/>
        </p:nvSpPr>
        <p:spPr>
          <a:xfrm>
            <a:off x="0" y="822325"/>
            <a:ext cx="4900613" cy="6035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0EDBF-0FF8-4A4C-B89B-941E7222CC91}"/>
              </a:ext>
            </a:extLst>
          </p:cNvPr>
          <p:cNvSpPr>
            <a:spLocks noGrp="1"/>
          </p:cNvSpPr>
          <p:nvPr>
            <p:ph type="title"/>
          </p:nvPr>
        </p:nvSpPr>
        <p:spPr>
          <a:xfrm>
            <a:off x="586825" y="501648"/>
            <a:ext cx="10861675" cy="685800"/>
          </a:xfrm>
        </p:spPr>
        <p:txBody>
          <a:bodyPr>
            <a:normAutofit/>
          </a:bodyPr>
          <a:lstStyle/>
          <a:p>
            <a:r>
              <a:rPr lang="en-US" dirty="0">
                <a:solidFill>
                  <a:srgbClr val="526A29"/>
                </a:solidFill>
                <a:latin typeface="Baloo Tamma" panose="03080902040302020200" pitchFamily="66" charset="77"/>
                <a:cs typeface="Baloo Tamma" panose="03080902040302020200" pitchFamily="66" charset="77"/>
              </a:rPr>
              <a:t>Organic vs. Conventional Average Price Comparison</a:t>
            </a:r>
          </a:p>
        </p:txBody>
      </p:sp>
      <p:sp>
        <p:nvSpPr>
          <p:cNvPr id="4" name="Text Placeholder 3">
            <a:extLst>
              <a:ext uri="{FF2B5EF4-FFF2-40B4-BE49-F238E27FC236}">
                <a16:creationId xmlns:a16="http://schemas.microsoft.com/office/drawing/2014/main" id="{E0FD05C9-77B9-C445-877A-97C8105CD23D}"/>
              </a:ext>
            </a:extLst>
          </p:cNvPr>
          <p:cNvSpPr>
            <a:spLocks noGrp="1"/>
          </p:cNvSpPr>
          <p:nvPr>
            <p:ph type="body" sz="half" idx="2"/>
          </p:nvPr>
        </p:nvSpPr>
        <p:spPr>
          <a:xfrm>
            <a:off x="586825" y="1187449"/>
            <a:ext cx="10571170" cy="5213350"/>
          </a:xfrm>
        </p:spPr>
        <p:txBody>
          <a:bodyPr>
            <a:normAutofit/>
          </a:bodyPr>
          <a:lstStyle/>
          <a:p>
            <a:pPr>
              <a:lnSpc>
                <a:spcPct val="150000"/>
              </a:lnSpc>
            </a:pPr>
            <a:r>
              <a:rPr lang="en-US" sz="1800" dirty="0">
                <a:solidFill>
                  <a:srgbClr val="748A32"/>
                </a:solidFill>
                <a:effectLst/>
              </a:rPr>
              <a:t>Here we can see that the organic avocados, have always been priced higher through the years. Undoubtedly, the price of production for organic avocados have always kept the price higher than the conventional type.</a:t>
            </a:r>
          </a:p>
          <a:p>
            <a:endParaRPr lang="en-US" sz="1800" dirty="0">
              <a:effectLst/>
            </a:endParaRPr>
          </a:p>
          <a:p>
            <a:endParaRPr lang="en-US" sz="1800" dirty="0"/>
          </a:p>
        </p:txBody>
      </p:sp>
    </p:spTree>
    <p:extLst>
      <p:ext uri="{BB962C8B-B14F-4D97-AF65-F5344CB8AC3E}">
        <p14:creationId xmlns:p14="http://schemas.microsoft.com/office/powerpoint/2010/main" val="2797130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4868CC-24DB-3447-850F-2C7739BC7819}"/>
              </a:ext>
            </a:extLst>
          </p:cNvPr>
          <p:cNvSpPr>
            <a:spLocks noGrp="1"/>
          </p:cNvSpPr>
          <p:nvPr>
            <p:ph type="body" sz="half" idx="2"/>
          </p:nvPr>
        </p:nvSpPr>
        <p:spPr>
          <a:xfrm>
            <a:off x="150951" y="1190591"/>
            <a:ext cx="4551465" cy="5875952"/>
          </a:xfrm>
        </p:spPr>
        <p:txBody>
          <a:bodyPr>
            <a:noAutofit/>
          </a:bodyPr>
          <a:lstStyle/>
          <a:p>
            <a:pPr marL="342900" indent="-342900">
              <a:lnSpc>
                <a:spcPct val="150000"/>
              </a:lnSpc>
              <a:buFont typeface="+mj-lt"/>
              <a:buAutoNum type="arabicPeriod"/>
            </a:pPr>
            <a:r>
              <a:rPr lang="en-US" dirty="0">
                <a:solidFill>
                  <a:srgbClr val="748A32"/>
                </a:solidFill>
              </a:rPr>
              <a:t>W</a:t>
            </a:r>
            <a:r>
              <a:rPr lang="en-US" dirty="0">
                <a:solidFill>
                  <a:srgbClr val="748A32"/>
                </a:solidFill>
                <a:effectLst/>
              </a:rPr>
              <a:t>inter holidays </a:t>
            </a:r>
            <a:r>
              <a:rPr lang="en-US" dirty="0">
                <a:solidFill>
                  <a:srgbClr val="748A32"/>
                </a:solidFill>
              </a:rPr>
              <a:t>and</a:t>
            </a:r>
            <a:r>
              <a:rPr lang="en-US" dirty="0">
                <a:solidFill>
                  <a:srgbClr val="748A32"/>
                </a:solidFill>
                <a:effectLst/>
              </a:rPr>
              <a:t> Super Bowl parties have affected the quantity sold. </a:t>
            </a:r>
          </a:p>
          <a:p>
            <a:pPr marL="342900" indent="-342900">
              <a:lnSpc>
                <a:spcPct val="150000"/>
              </a:lnSpc>
              <a:buFont typeface="+mj-lt"/>
              <a:buAutoNum type="arabicPeriod"/>
            </a:pPr>
            <a:r>
              <a:rPr lang="en-US" dirty="0">
                <a:solidFill>
                  <a:srgbClr val="748A32"/>
                </a:solidFill>
                <a:effectLst/>
              </a:rPr>
              <a:t>Because the avocado fruit is not necessarily an American recipe staple for Winter holidays, such as Christmas or Hanukkah, we can expect that the 4th quarter to have lower sales. </a:t>
            </a:r>
          </a:p>
          <a:p>
            <a:pPr marL="342900" indent="-342900">
              <a:lnSpc>
                <a:spcPct val="150000"/>
              </a:lnSpc>
              <a:buFont typeface="+mj-lt"/>
              <a:buAutoNum type="arabicPeriod"/>
            </a:pPr>
            <a:r>
              <a:rPr lang="en-US" dirty="0">
                <a:solidFill>
                  <a:srgbClr val="748A32"/>
                </a:solidFill>
                <a:effectLst/>
              </a:rPr>
              <a:t>Through each region and year span, the 3rd and 4th quarters generally have lower volume sales, and the 1st and 2nd quarters have higher quantities of avocados sold. </a:t>
            </a:r>
            <a:endParaRPr lang="en-US" sz="1200" dirty="0">
              <a:solidFill>
                <a:srgbClr val="748A32"/>
              </a:solidFill>
              <a:effectLst/>
            </a:endParaRPr>
          </a:p>
        </p:txBody>
      </p:sp>
      <p:pic>
        <p:nvPicPr>
          <p:cNvPr id="7" name="Picture 6" descr="Chart, treemap chart&#10;&#10;Description automatically generated">
            <a:extLst>
              <a:ext uri="{FF2B5EF4-FFF2-40B4-BE49-F238E27FC236}">
                <a16:creationId xmlns:a16="http://schemas.microsoft.com/office/drawing/2014/main" id="{7393BEA5-F4C3-024D-B867-75E9BF6F95A2}"/>
              </a:ext>
            </a:extLst>
          </p:cNvPr>
          <p:cNvPicPr>
            <a:picLocks noChangeAspect="1"/>
          </p:cNvPicPr>
          <p:nvPr/>
        </p:nvPicPr>
        <p:blipFill>
          <a:blip r:embed="rId3"/>
          <a:stretch>
            <a:fillRect/>
          </a:stretch>
        </p:blipFill>
        <p:spPr>
          <a:xfrm>
            <a:off x="5023457" y="638205"/>
            <a:ext cx="6990744" cy="5550837"/>
          </a:xfrm>
          <a:prstGeom prst="rect">
            <a:avLst/>
          </a:prstGeom>
        </p:spPr>
      </p:pic>
      <p:sp>
        <p:nvSpPr>
          <p:cNvPr id="8" name="Title 1">
            <a:extLst>
              <a:ext uri="{FF2B5EF4-FFF2-40B4-BE49-F238E27FC236}">
                <a16:creationId xmlns:a16="http://schemas.microsoft.com/office/drawing/2014/main" id="{64A03D5A-C5E5-D640-93F2-40C14E097133}"/>
              </a:ext>
            </a:extLst>
          </p:cNvPr>
          <p:cNvSpPr>
            <a:spLocks noGrp="1"/>
          </p:cNvSpPr>
          <p:nvPr>
            <p:ph type="title"/>
          </p:nvPr>
        </p:nvSpPr>
        <p:spPr>
          <a:xfrm>
            <a:off x="177799" y="415912"/>
            <a:ext cx="5216003" cy="673703"/>
          </a:xfrm>
        </p:spPr>
        <p:txBody>
          <a:bodyPr>
            <a:normAutofit/>
          </a:bodyPr>
          <a:lstStyle/>
          <a:p>
            <a:r>
              <a:rPr lang="en-US" sz="2400" dirty="0">
                <a:solidFill>
                  <a:srgbClr val="526A29"/>
                </a:solidFill>
                <a:latin typeface="Baloo Tamma" panose="03080902040302020200" pitchFamily="66" charset="77"/>
                <a:cs typeface="Baloo Tamma" panose="03080902040302020200" pitchFamily="66" charset="77"/>
              </a:rPr>
              <a:t>Total Volume of Avocados Sold</a:t>
            </a:r>
          </a:p>
        </p:txBody>
      </p:sp>
    </p:spTree>
    <p:extLst>
      <p:ext uri="{BB962C8B-B14F-4D97-AF65-F5344CB8AC3E}">
        <p14:creationId xmlns:p14="http://schemas.microsoft.com/office/powerpoint/2010/main" val="834290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8B8E080-B8C3-B14A-A7D0-C1562F16A1E2}"/>
              </a:ext>
            </a:extLst>
          </p:cNvPr>
          <p:cNvPicPr>
            <a:picLocks noGrp="1" noChangeAspect="1"/>
          </p:cNvPicPr>
          <p:nvPr>
            <p:ph idx="1"/>
          </p:nvPr>
        </p:nvPicPr>
        <p:blipFill>
          <a:blip r:embed="rId2"/>
          <a:srcRect/>
          <a:stretch/>
        </p:blipFill>
        <p:spPr>
          <a:xfrm>
            <a:off x="75444" y="1150410"/>
            <a:ext cx="8499594" cy="4741103"/>
          </a:xfrm>
        </p:spPr>
      </p:pic>
      <p:sp>
        <p:nvSpPr>
          <p:cNvPr id="4" name="Text Placeholder 3">
            <a:extLst>
              <a:ext uri="{FF2B5EF4-FFF2-40B4-BE49-F238E27FC236}">
                <a16:creationId xmlns:a16="http://schemas.microsoft.com/office/drawing/2014/main" id="{10F8F8AD-0D92-1246-9B85-76B0858A8F88}"/>
              </a:ext>
            </a:extLst>
          </p:cNvPr>
          <p:cNvSpPr>
            <a:spLocks noGrp="1"/>
          </p:cNvSpPr>
          <p:nvPr>
            <p:ph type="body" sz="half" idx="2"/>
          </p:nvPr>
        </p:nvSpPr>
        <p:spPr>
          <a:xfrm>
            <a:off x="8575038" y="3172177"/>
            <a:ext cx="3541518" cy="3811588"/>
          </a:xfrm>
        </p:spPr>
        <p:txBody>
          <a:bodyPr/>
          <a:lstStyle/>
          <a:p>
            <a:r>
              <a:rPr lang="en-US" sz="2000" dirty="0">
                <a:solidFill>
                  <a:srgbClr val="748A32"/>
                </a:solidFill>
              </a:rPr>
              <a:t>Here we can see the growing price of avocados from 2019 to 2020</a:t>
            </a:r>
          </a:p>
          <a:p>
            <a:r>
              <a:rPr lang="en-US" sz="2000" dirty="0">
                <a:solidFill>
                  <a:srgbClr val="748A32"/>
                </a:solidFill>
              </a:rPr>
              <a:t>Seasonality is always a contributing factor with avocados, but overall, the price is on the increase.</a:t>
            </a:r>
          </a:p>
          <a:p>
            <a:endParaRPr lang="en-US" dirty="0"/>
          </a:p>
        </p:txBody>
      </p:sp>
      <p:sp>
        <p:nvSpPr>
          <p:cNvPr id="2" name="Title 1">
            <a:extLst>
              <a:ext uri="{FF2B5EF4-FFF2-40B4-BE49-F238E27FC236}">
                <a16:creationId xmlns:a16="http://schemas.microsoft.com/office/drawing/2014/main" id="{3F4BF473-BDD8-0842-8158-D27953017428}"/>
              </a:ext>
            </a:extLst>
          </p:cNvPr>
          <p:cNvSpPr>
            <a:spLocks noGrp="1"/>
          </p:cNvSpPr>
          <p:nvPr>
            <p:ph type="title"/>
          </p:nvPr>
        </p:nvSpPr>
        <p:spPr>
          <a:xfrm>
            <a:off x="8575038" y="1315102"/>
            <a:ext cx="3616962" cy="1600200"/>
          </a:xfrm>
        </p:spPr>
        <p:txBody>
          <a:bodyPr/>
          <a:lstStyle/>
          <a:p>
            <a:r>
              <a:rPr lang="en-US" dirty="0">
                <a:solidFill>
                  <a:srgbClr val="526A29"/>
                </a:solidFill>
                <a:latin typeface="Baloo Tamma" panose="03080902040302020200" pitchFamily="66" charset="77"/>
                <a:cs typeface="Baloo Tamma" panose="03080902040302020200" pitchFamily="66" charset="77"/>
              </a:rPr>
              <a:t>Avocado Price Compared to Volume</a:t>
            </a:r>
          </a:p>
        </p:txBody>
      </p:sp>
    </p:spTree>
    <p:extLst>
      <p:ext uri="{BB962C8B-B14F-4D97-AF65-F5344CB8AC3E}">
        <p14:creationId xmlns:p14="http://schemas.microsoft.com/office/powerpoint/2010/main" val="2061163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523413" y="1409218"/>
            <a:ext cx="3932237" cy="668438"/>
          </a:xfrm>
        </p:spPr>
        <p:txBody>
          <a:bodyPr/>
          <a:lstStyle/>
          <a:p>
            <a:r>
              <a:rPr lang="en-US" dirty="0">
                <a:solidFill>
                  <a:srgbClr val="526A29"/>
                </a:solidFill>
                <a:latin typeface="Baloo Tamma" panose="03080902040302020200" pitchFamily="66" charset="77"/>
                <a:cs typeface="Baloo Tamma" panose="03080902040302020200" pitchFamily="66" charset="77"/>
              </a:rPr>
              <a:t>Conclusions</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523413" y="2077656"/>
            <a:ext cx="5572587" cy="3811588"/>
          </a:xfrm>
        </p:spPr>
        <p:txBody>
          <a:bodyPr/>
          <a:lstStyle/>
          <a:p>
            <a:pPr marL="342900" indent="-342900">
              <a:buFont typeface="+mj-lt"/>
              <a:buAutoNum type="arabicPeriod"/>
            </a:pPr>
            <a:r>
              <a:rPr lang="en-US" dirty="0">
                <a:solidFill>
                  <a:srgbClr val="748A32"/>
                </a:solidFill>
              </a:rPr>
              <a:t>In 2019 we see that prices override volume.  Particularly from April to December</a:t>
            </a:r>
          </a:p>
          <a:p>
            <a:pPr marL="342900" indent="-342900">
              <a:buFont typeface="+mj-lt"/>
              <a:buAutoNum type="arabicPeriod"/>
            </a:pPr>
            <a:endParaRPr lang="en-US" dirty="0">
              <a:solidFill>
                <a:srgbClr val="748A32"/>
              </a:solidFill>
            </a:endParaRPr>
          </a:p>
          <a:p>
            <a:pPr marL="342900" indent="-342900">
              <a:buFont typeface="+mj-lt"/>
              <a:buAutoNum type="arabicPeriod"/>
            </a:pPr>
            <a:r>
              <a:rPr lang="en-US" dirty="0">
                <a:solidFill>
                  <a:srgbClr val="748A32"/>
                </a:solidFill>
              </a:rPr>
              <a:t>In 2019, March had the highest volume compared to other months within that year</a:t>
            </a:r>
          </a:p>
          <a:p>
            <a:pPr marL="342900" indent="-342900">
              <a:buFont typeface="+mj-lt"/>
              <a:buAutoNum type="arabicPeriod"/>
            </a:pPr>
            <a:endParaRPr lang="en-US" dirty="0">
              <a:solidFill>
                <a:srgbClr val="748A32"/>
              </a:solidFill>
            </a:endParaRPr>
          </a:p>
          <a:p>
            <a:pPr marL="342900" indent="-342900">
              <a:buFont typeface="+mj-lt"/>
              <a:buAutoNum type="arabicPeriod"/>
            </a:pPr>
            <a:r>
              <a:rPr lang="en-US" dirty="0">
                <a:solidFill>
                  <a:srgbClr val="748A32"/>
                </a:solidFill>
              </a:rPr>
              <a:t>In 2020, The highest peak months were May and August exceeding the avg. price mark for both months</a:t>
            </a:r>
          </a:p>
          <a:p>
            <a:pPr marL="342900" indent="-342900">
              <a:buFont typeface="+mj-lt"/>
              <a:buAutoNum type="arabicPeriod"/>
            </a:pPr>
            <a:endParaRPr lang="en-US" dirty="0">
              <a:solidFill>
                <a:srgbClr val="748A32"/>
              </a:solidFill>
            </a:endParaRPr>
          </a:p>
          <a:p>
            <a:pPr marL="342900" indent="-342900">
              <a:buFont typeface="+mj-lt"/>
              <a:buAutoNum type="arabicPeriod"/>
            </a:pPr>
            <a:r>
              <a:rPr lang="en-US" dirty="0">
                <a:solidFill>
                  <a:srgbClr val="748A32"/>
                </a:solidFill>
              </a:rPr>
              <a:t>In 2020, we see that avg price takes a dive in November at $1.22 compared to a high $1.66 in April</a:t>
            </a:r>
          </a:p>
          <a:p>
            <a:endParaRPr lang="en-US" dirty="0"/>
          </a:p>
        </p:txBody>
      </p:sp>
      <p:pic>
        <p:nvPicPr>
          <p:cNvPr id="7" name="Picture 6" descr="Diagram&#10;&#10;Description automatically generated">
            <a:extLst>
              <a:ext uri="{FF2B5EF4-FFF2-40B4-BE49-F238E27FC236}">
                <a16:creationId xmlns:a16="http://schemas.microsoft.com/office/drawing/2014/main" id="{2ED2A3DE-BCD8-D645-AC7D-3C42279E444E}"/>
              </a:ext>
            </a:extLst>
          </p:cNvPr>
          <p:cNvPicPr>
            <a:picLocks noChangeAspect="1"/>
          </p:cNvPicPr>
          <p:nvPr/>
        </p:nvPicPr>
        <p:blipFill rotWithShape="1">
          <a:blip r:embed="rId2"/>
          <a:srcRect l="20920" r="28847" b="5732"/>
          <a:stretch/>
        </p:blipFill>
        <p:spPr>
          <a:xfrm>
            <a:off x="6096000" y="707789"/>
            <a:ext cx="5940700" cy="5442422"/>
          </a:xfrm>
          <a:prstGeom prst="rect">
            <a:avLst/>
          </a:prstGeom>
        </p:spPr>
      </p:pic>
    </p:spTree>
    <p:extLst>
      <p:ext uri="{BB962C8B-B14F-4D97-AF65-F5344CB8AC3E}">
        <p14:creationId xmlns:p14="http://schemas.microsoft.com/office/powerpoint/2010/main" val="72244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828213" y="1499290"/>
            <a:ext cx="3932237" cy="703162"/>
          </a:xfrm>
        </p:spPr>
        <p:txBody>
          <a:bodyPr/>
          <a:lstStyle/>
          <a:p>
            <a:r>
              <a:rPr lang="en-US" dirty="0">
                <a:solidFill>
                  <a:srgbClr val="526A29"/>
                </a:solidFill>
                <a:latin typeface="Baloo Tamma" panose="03080902040302020200" pitchFamily="66" charset="77"/>
                <a:cs typeface="Baloo Tamma" panose="03080902040302020200" pitchFamily="66" charset="77"/>
              </a:rPr>
              <a:t>Recommendations</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816688" y="2202452"/>
            <a:ext cx="5549388" cy="3811588"/>
          </a:xfrm>
        </p:spPr>
        <p:txBody>
          <a:bodyPr>
            <a:noAutofit/>
          </a:bodyPr>
          <a:lstStyle/>
          <a:p>
            <a:pPr marL="342900" indent="-342900">
              <a:buFont typeface="+mj-lt"/>
              <a:buAutoNum type="arabicPeriod"/>
            </a:pPr>
            <a:r>
              <a:rPr lang="en-US" sz="2000" dirty="0">
                <a:solidFill>
                  <a:srgbClr val="748A32"/>
                </a:solidFill>
              </a:rPr>
              <a:t>Limit productivity of large bags and </a:t>
            </a:r>
            <a:r>
              <a:rPr lang="en-US" sz="2000" dirty="0" err="1">
                <a:solidFill>
                  <a:srgbClr val="748A32"/>
                </a:solidFill>
              </a:rPr>
              <a:t>xlarge</a:t>
            </a:r>
            <a:r>
              <a:rPr lang="en-US" sz="2000" dirty="0">
                <a:solidFill>
                  <a:srgbClr val="748A32"/>
                </a:solidFill>
              </a:rPr>
              <a:t> bags of avocados. </a:t>
            </a:r>
          </a:p>
          <a:p>
            <a:pPr marL="342900" indent="-342900">
              <a:buFont typeface="+mj-lt"/>
              <a:buAutoNum type="arabicPeriod"/>
            </a:pPr>
            <a:r>
              <a:rPr lang="en-US" sz="2000" dirty="0">
                <a:solidFill>
                  <a:srgbClr val="748A32"/>
                </a:solidFill>
              </a:rPr>
              <a:t>Increase production of smaller bags. Smaller bags are more popular for consumers to purchase. This maybe due to the avocados short shelf life of 3-4 days.</a:t>
            </a:r>
          </a:p>
          <a:p>
            <a:pPr marL="342900" indent="-342900">
              <a:buFont typeface="+mj-lt"/>
              <a:buAutoNum type="arabicPeriod"/>
            </a:pPr>
            <a:r>
              <a:rPr lang="en-US" sz="2000" dirty="0">
                <a:solidFill>
                  <a:srgbClr val="748A32"/>
                </a:solidFill>
              </a:rPr>
              <a:t>Pay attention to the peak months of April, May, July,  and August when sales of avocados increase.</a:t>
            </a:r>
          </a:p>
        </p:txBody>
      </p:sp>
      <p:pic>
        <p:nvPicPr>
          <p:cNvPr id="6" name="Picture 5" descr="A picture containing avocado, fruit, doughnut, donut&#10;&#10;Description automatically generated">
            <a:extLst>
              <a:ext uri="{FF2B5EF4-FFF2-40B4-BE49-F238E27FC236}">
                <a16:creationId xmlns:a16="http://schemas.microsoft.com/office/drawing/2014/main" id="{356CD6C5-E1BA-A349-9EE7-6F4F45C1805D}"/>
              </a:ext>
            </a:extLst>
          </p:cNvPr>
          <p:cNvPicPr>
            <a:picLocks noChangeAspect="1"/>
          </p:cNvPicPr>
          <p:nvPr/>
        </p:nvPicPr>
        <p:blipFill>
          <a:blip r:embed="rId2"/>
          <a:stretch>
            <a:fillRect/>
          </a:stretch>
        </p:blipFill>
        <p:spPr>
          <a:xfrm>
            <a:off x="6585995" y="966855"/>
            <a:ext cx="4669749" cy="4752400"/>
          </a:xfrm>
          <a:prstGeom prst="rect">
            <a:avLst/>
          </a:prstGeom>
        </p:spPr>
      </p:pic>
    </p:spTree>
    <p:extLst>
      <p:ext uri="{BB962C8B-B14F-4D97-AF65-F5344CB8AC3E}">
        <p14:creationId xmlns:p14="http://schemas.microsoft.com/office/powerpoint/2010/main" val="2590031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1157469" y="1737169"/>
            <a:ext cx="3932237" cy="703162"/>
          </a:xfrm>
        </p:spPr>
        <p:txBody>
          <a:bodyPr/>
          <a:lstStyle/>
          <a:p>
            <a:r>
              <a:rPr lang="en-US" dirty="0">
                <a:solidFill>
                  <a:srgbClr val="526A29"/>
                </a:solidFill>
                <a:latin typeface="Baloo Tamma" panose="03080902040302020200" pitchFamily="66" charset="77"/>
                <a:cs typeface="Baloo Tamma" panose="03080902040302020200" pitchFamily="66" charset="77"/>
              </a:rPr>
              <a:t>Limitations</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1157469" y="2440331"/>
            <a:ext cx="7361500" cy="3128057"/>
          </a:xfrm>
        </p:spPr>
        <p:txBody>
          <a:bodyPr>
            <a:normAutofit/>
          </a:bodyPr>
          <a:lstStyle/>
          <a:p>
            <a:pPr marL="457200" indent="-457200">
              <a:buFont typeface="+mj-lt"/>
              <a:buAutoNum type="arabicPeriod"/>
            </a:pPr>
            <a:r>
              <a:rPr lang="en-US" sz="2000" dirty="0">
                <a:solidFill>
                  <a:srgbClr val="748A32"/>
                </a:solidFill>
              </a:rPr>
              <a:t>Dataset is limiting…</a:t>
            </a:r>
          </a:p>
          <a:p>
            <a:pPr marL="800100" lvl="1" indent="-342900">
              <a:buFont typeface="Arial" panose="020B0604020202020204" pitchFamily="34" charset="0"/>
              <a:buChar char="•"/>
            </a:pPr>
            <a:r>
              <a:rPr lang="en-US" sz="2000" dirty="0">
                <a:solidFill>
                  <a:srgbClr val="748A32"/>
                </a:solidFill>
              </a:rPr>
              <a:t>It does not include weather data - conditions that would’ve affected avocado production</a:t>
            </a:r>
          </a:p>
          <a:p>
            <a:pPr marL="800100" lvl="1" indent="-342900">
              <a:buFont typeface="Arial" panose="020B0604020202020204" pitchFamily="34" charset="0"/>
              <a:buChar char="•"/>
            </a:pPr>
            <a:r>
              <a:rPr lang="en-US" sz="2000" dirty="0">
                <a:solidFill>
                  <a:srgbClr val="748A32"/>
                </a:solidFill>
              </a:rPr>
              <a:t>It does not include Manufacturing cost and Production Cycle data</a:t>
            </a:r>
          </a:p>
          <a:p>
            <a:pPr marL="457200" indent="-457200">
              <a:buFont typeface="+mj-lt"/>
              <a:buAutoNum type="arabicPeriod"/>
            </a:pPr>
            <a:r>
              <a:rPr lang="en-US" sz="2000" dirty="0">
                <a:solidFill>
                  <a:srgbClr val="748A32"/>
                </a:solidFill>
              </a:rPr>
              <a:t>The use of a mathematical model with future dates and past data doesn’t give a perfect prediction to depend on.</a:t>
            </a:r>
          </a:p>
          <a:p>
            <a:pPr marL="742950" lvl="1" indent="-285750">
              <a:buFont typeface="Arial" panose="020B0604020202020204" pitchFamily="34" charset="0"/>
              <a:buChar char="•"/>
            </a:pPr>
            <a:endParaRPr lang="en-US" dirty="0">
              <a:solidFill>
                <a:srgbClr val="748A32"/>
              </a:solidFill>
            </a:endParaRPr>
          </a:p>
          <a:p>
            <a:pPr lvl="1"/>
            <a:endParaRPr lang="en-US" dirty="0">
              <a:solidFill>
                <a:srgbClr val="748A32"/>
              </a:solidFill>
            </a:endParaRPr>
          </a:p>
        </p:txBody>
      </p:sp>
      <p:pic>
        <p:nvPicPr>
          <p:cNvPr id="6" name="Picture 5" descr="A picture containing fruit, avocado, sliced&#10;&#10;Description automatically generated">
            <a:extLst>
              <a:ext uri="{FF2B5EF4-FFF2-40B4-BE49-F238E27FC236}">
                <a16:creationId xmlns:a16="http://schemas.microsoft.com/office/drawing/2014/main" id="{43D684DB-C24C-4F4B-B1AD-DD5ABA28DC43}"/>
              </a:ext>
            </a:extLst>
          </p:cNvPr>
          <p:cNvPicPr>
            <a:picLocks noChangeAspect="1"/>
          </p:cNvPicPr>
          <p:nvPr/>
        </p:nvPicPr>
        <p:blipFill>
          <a:blip r:embed="rId3"/>
          <a:stretch>
            <a:fillRect/>
          </a:stretch>
        </p:blipFill>
        <p:spPr>
          <a:xfrm>
            <a:off x="8054049" y="891250"/>
            <a:ext cx="2899061" cy="4480367"/>
          </a:xfrm>
          <a:prstGeom prst="rect">
            <a:avLst/>
          </a:prstGeom>
        </p:spPr>
      </p:pic>
    </p:spTree>
    <p:extLst>
      <p:ext uri="{BB962C8B-B14F-4D97-AF65-F5344CB8AC3E}">
        <p14:creationId xmlns:p14="http://schemas.microsoft.com/office/powerpoint/2010/main" val="387193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1788912" y="1828800"/>
            <a:ext cx="4519290" cy="1600200"/>
          </a:xfrm>
        </p:spPr>
        <p:txBody>
          <a:bodyPr>
            <a:normAutofit/>
          </a:bodyPr>
          <a:lstStyle/>
          <a:p>
            <a:r>
              <a:rPr lang="en-US" sz="4400" dirty="0">
                <a:solidFill>
                  <a:srgbClr val="526A29"/>
                </a:solidFill>
                <a:latin typeface="Baloo Tamma" panose="03080902040302020200" pitchFamily="66" charset="77"/>
                <a:cs typeface="Baloo Tamma" panose="03080902040302020200" pitchFamily="66" charset="77"/>
              </a:rPr>
              <a:t>Future Work</a:t>
            </a:r>
          </a:p>
        </p:txBody>
      </p:sp>
      <p:sp>
        <p:nvSpPr>
          <p:cNvPr id="4" name="Text Placeholder 3">
            <a:extLst>
              <a:ext uri="{FF2B5EF4-FFF2-40B4-BE49-F238E27FC236}">
                <a16:creationId xmlns:a16="http://schemas.microsoft.com/office/drawing/2014/main" id="{ECAA1D3F-30D7-7F41-8EE2-46E1C6505AC5}"/>
              </a:ext>
            </a:extLst>
          </p:cNvPr>
          <p:cNvSpPr>
            <a:spLocks noGrp="1"/>
          </p:cNvSpPr>
          <p:nvPr>
            <p:ph type="body" sz="half" idx="2"/>
          </p:nvPr>
        </p:nvSpPr>
        <p:spPr>
          <a:xfrm>
            <a:off x="1788912" y="3429000"/>
            <a:ext cx="5792506" cy="3811588"/>
          </a:xfrm>
        </p:spPr>
        <p:txBody>
          <a:bodyPr>
            <a:normAutofit/>
          </a:bodyPr>
          <a:lstStyle/>
          <a:p>
            <a:r>
              <a:rPr lang="en-US" sz="3200" dirty="0">
                <a:solidFill>
                  <a:srgbClr val="748A32"/>
                </a:solidFill>
              </a:rPr>
              <a:t>Including Weather Data for each respective Region</a:t>
            </a:r>
          </a:p>
        </p:txBody>
      </p:sp>
      <p:pic>
        <p:nvPicPr>
          <p:cNvPr id="6" name="Picture 5" descr="A plate of food&#10;&#10;Description automatically generated with medium confidence">
            <a:extLst>
              <a:ext uri="{FF2B5EF4-FFF2-40B4-BE49-F238E27FC236}">
                <a16:creationId xmlns:a16="http://schemas.microsoft.com/office/drawing/2014/main" id="{F40B820D-12E1-5D47-8D69-E1C231A4DB29}"/>
              </a:ext>
            </a:extLst>
          </p:cNvPr>
          <p:cNvPicPr>
            <a:picLocks noChangeAspect="1"/>
          </p:cNvPicPr>
          <p:nvPr/>
        </p:nvPicPr>
        <p:blipFill>
          <a:blip r:embed="rId2"/>
          <a:stretch>
            <a:fillRect/>
          </a:stretch>
        </p:blipFill>
        <p:spPr>
          <a:xfrm>
            <a:off x="7123253" y="0"/>
            <a:ext cx="6858000" cy="6858000"/>
          </a:xfrm>
          <a:prstGeom prst="rect">
            <a:avLst/>
          </a:prstGeom>
        </p:spPr>
      </p:pic>
      <p:pic>
        <p:nvPicPr>
          <p:cNvPr id="8" name="Picture 7" descr="A close-up of some fruit&#10;&#10;Description automatically generated with medium confidence">
            <a:extLst>
              <a:ext uri="{FF2B5EF4-FFF2-40B4-BE49-F238E27FC236}">
                <a16:creationId xmlns:a16="http://schemas.microsoft.com/office/drawing/2014/main" id="{91A1DC67-04C1-744F-8C11-7D24B37E5F89}"/>
              </a:ext>
            </a:extLst>
          </p:cNvPr>
          <p:cNvPicPr>
            <a:picLocks noChangeAspect="1"/>
          </p:cNvPicPr>
          <p:nvPr/>
        </p:nvPicPr>
        <p:blipFill>
          <a:blip r:embed="rId3"/>
          <a:stretch>
            <a:fillRect/>
          </a:stretch>
        </p:blipFill>
        <p:spPr>
          <a:xfrm>
            <a:off x="42441" y="-141790"/>
            <a:ext cx="2743200" cy="2743200"/>
          </a:xfrm>
          <a:prstGeom prst="rect">
            <a:avLst/>
          </a:prstGeom>
        </p:spPr>
      </p:pic>
    </p:spTree>
    <p:extLst>
      <p:ext uri="{BB962C8B-B14F-4D97-AF65-F5344CB8AC3E}">
        <p14:creationId xmlns:p14="http://schemas.microsoft.com/office/powerpoint/2010/main" val="229742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22" name="Picture 21" descr="A picture containing fruit, avocado, sliced&#10;&#10;Description automatically generated">
            <a:extLst>
              <a:ext uri="{FF2B5EF4-FFF2-40B4-BE49-F238E27FC236}">
                <a16:creationId xmlns:a16="http://schemas.microsoft.com/office/drawing/2014/main" id="{77BA9C6C-14B6-1C4E-AE4C-296FFCF62176}"/>
              </a:ext>
            </a:extLst>
          </p:cNvPr>
          <p:cNvPicPr>
            <a:picLocks noChangeAspect="1"/>
          </p:cNvPicPr>
          <p:nvPr/>
        </p:nvPicPr>
        <p:blipFill>
          <a:blip r:embed="rId2"/>
          <a:stretch>
            <a:fillRect/>
          </a:stretch>
        </p:blipFill>
        <p:spPr>
          <a:xfrm>
            <a:off x="-924052" y="-1305669"/>
            <a:ext cx="5696077" cy="8803027"/>
          </a:xfrm>
          <a:prstGeom prst="rect">
            <a:avLst/>
          </a:prstGeom>
        </p:spPr>
      </p:pic>
      <p:pic>
        <p:nvPicPr>
          <p:cNvPr id="29" name="Picture 28" descr="Text&#10;&#10;Description automatically generated">
            <a:extLst>
              <a:ext uri="{FF2B5EF4-FFF2-40B4-BE49-F238E27FC236}">
                <a16:creationId xmlns:a16="http://schemas.microsoft.com/office/drawing/2014/main" id="{BC53E696-1EBE-DE4D-9ED5-3AD81C506917}"/>
              </a:ext>
            </a:extLst>
          </p:cNvPr>
          <p:cNvPicPr>
            <a:picLocks noChangeAspect="1"/>
          </p:cNvPicPr>
          <p:nvPr/>
        </p:nvPicPr>
        <p:blipFill>
          <a:blip r:embed="rId3"/>
          <a:srcRect t="40" b="388"/>
          <a:stretch>
            <a:fillRect/>
          </a:stretch>
        </p:blipFill>
        <p:spPr>
          <a:xfrm>
            <a:off x="-69088" y="-208288"/>
            <a:ext cx="5385925" cy="3185246"/>
          </a:xfrm>
          <a:custGeom>
            <a:avLst/>
            <a:gdLst>
              <a:gd name="connsiteX0" fmla="*/ 530480 w 5157976"/>
              <a:gd name="connsiteY0" fmla="*/ 0 h 3182816"/>
              <a:gd name="connsiteX1" fmla="*/ 4627496 w 5157976"/>
              <a:gd name="connsiteY1" fmla="*/ 0 h 3182816"/>
              <a:gd name="connsiteX2" fmla="*/ 5157976 w 5157976"/>
              <a:gd name="connsiteY2" fmla="*/ 530480 h 3182816"/>
              <a:gd name="connsiteX3" fmla="*/ 5157976 w 5157976"/>
              <a:gd name="connsiteY3" fmla="*/ 2652336 h 3182816"/>
              <a:gd name="connsiteX4" fmla="*/ 4627496 w 5157976"/>
              <a:gd name="connsiteY4" fmla="*/ 3182816 h 3182816"/>
              <a:gd name="connsiteX5" fmla="*/ 530480 w 5157976"/>
              <a:gd name="connsiteY5" fmla="*/ 3182816 h 3182816"/>
              <a:gd name="connsiteX6" fmla="*/ 0 w 5157976"/>
              <a:gd name="connsiteY6" fmla="*/ 2652336 h 3182816"/>
              <a:gd name="connsiteX7" fmla="*/ 0 w 5157976"/>
              <a:gd name="connsiteY7" fmla="*/ 530480 h 3182816"/>
              <a:gd name="connsiteX8" fmla="*/ 530480 w 5157976"/>
              <a:gd name="connsiteY8" fmla="*/ 0 h 3182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76" h="3182816">
                <a:moveTo>
                  <a:pt x="530480" y="0"/>
                </a:moveTo>
                <a:lnTo>
                  <a:pt x="4627496" y="0"/>
                </a:lnTo>
                <a:cubicBezTo>
                  <a:pt x="4920472" y="0"/>
                  <a:pt x="5157976" y="237504"/>
                  <a:pt x="5157976" y="530480"/>
                </a:cubicBezTo>
                <a:lnTo>
                  <a:pt x="5157976" y="2652336"/>
                </a:lnTo>
                <a:cubicBezTo>
                  <a:pt x="5157976" y="2945312"/>
                  <a:pt x="4920472" y="3182816"/>
                  <a:pt x="4627496" y="3182816"/>
                </a:cubicBezTo>
                <a:lnTo>
                  <a:pt x="530480" y="3182816"/>
                </a:lnTo>
                <a:cubicBezTo>
                  <a:pt x="237504" y="3182816"/>
                  <a:pt x="0" y="2945312"/>
                  <a:pt x="0" y="2652336"/>
                </a:cubicBezTo>
                <a:lnTo>
                  <a:pt x="0" y="530480"/>
                </a:lnTo>
                <a:cubicBezTo>
                  <a:pt x="0" y="237504"/>
                  <a:pt x="237504" y="0"/>
                  <a:pt x="530480" y="0"/>
                </a:cubicBezTo>
                <a:close/>
              </a:path>
            </a:pathLst>
          </a:custGeom>
          <a:ln w="47625" cmpd="sng">
            <a:solidFill>
              <a:srgbClr val="526A29"/>
            </a:solidFill>
          </a:ln>
          <a:effectLst>
            <a:glow>
              <a:schemeClr val="accent1"/>
            </a:glow>
          </a:effectLst>
        </p:spPr>
      </p:pic>
      <p:sp>
        <p:nvSpPr>
          <p:cNvPr id="2" name="Title 1">
            <a:extLst>
              <a:ext uri="{FF2B5EF4-FFF2-40B4-BE49-F238E27FC236}">
                <a16:creationId xmlns:a16="http://schemas.microsoft.com/office/drawing/2014/main" id="{174183A9-3619-454F-8329-70CEAFC8A4C7}"/>
              </a:ext>
            </a:extLst>
          </p:cNvPr>
          <p:cNvSpPr>
            <a:spLocks noGrp="1"/>
          </p:cNvSpPr>
          <p:nvPr>
            <p:ph type="title"/>
          </p:nvPr>
        </p:nvSpPr>
        <p:spPr>
          <a:xfrm>
            <a:off x="5939759" y="1557612"/>
            <a:ext cx="5257800" cy="1325563"/>
          </a:xfrm>
        </p:spPr>
        <p:txBody>
          <a:bodyPr>
            <a:normAutofit/>
          </a:bodyPr>
          <a:lstStyle/>
          <a:p>
            <a:r>
              <a:rPr lang="en-US" sz="5400" dirty="0">
                <a:solidFill>
                  <a:srgbClr val="526A29"/>
                </a:solidFill>
                <a:latin typeface="Baloo Tamma" panose="03080902040302020200" pitchFamily="66" charset="77"/>
                <a:cs typeface="Baloo Tamma" panose="03080902040302020200" pitchFamily="66" charset="77"/>
              </a:rPr>
              <a:t>Background</a:t>
            </a:r>
          </a:p>
        </p:txBody>
      </p:sp>
      <p:sp>
        <p:nvSpPr>
          <p:cNvPr id="3" name="Content Placeholder 2">
            <a:extLst>
              <a:ext uri="{FF2B5EF4-FFF2-40B4-BE49-F238E27FC236}">
                <a16:creationId xmlns:a16="http://schemas.microsoft.com/office/drawing/2014/main" id="{B4EA2BE0-2B03-7F43-8369-22CDDC682DF3}"/>
              </a:ext>
            </a:extLst>
          </p:cNvPr>
          <p:cNvSpPr>
            <a:spLocks noGrp="1"/>
          </p:cNvSpPr>
          <p:nvPr>
            <p:ph idx="1"/>
          </p:nvPr>
        </p:nvSpPr>
        <p:spPr>
          <a:xfrm>
            <a:off x="5939759" y="2372075"/>
            <a:ext cx="6433193" cy="4953894"/>
          </a:xfrm>
        </p:spPr>
        <p:txBody>
          <a:bodyPr>
            <a:noAutofit/>
          </a:bodyPr>
          <a:lstStyle/>
          <a:p>
            <a:pPr marL="0" indent="0">
              <a:lnSpc>
                <a:spcPct val="150000"/>
              </a:lnSpc>
              <a:buNone/>
            </a:pPr>
            <a:r>
              <a:rPr lang="en-US" sz="2400" dirty="0">
                <a:solidFill>
                  <a:srgbClr val="748A32"/>
                </a:solidFill>
                <a:cs typeface="Baloo Tamma" panose="03080902040302020200" pitchFamily="66" charset="77"/>
              </a:rPr>
              <a:t>Avocados are the darling of the produce section. They’re the go-to ingredient for guacamole dips at parties. And they're also turning up in everything from salads and wraps to smoothies and even brownies. What a better fruit to analyze?!?</a:t>
            </a:r>
          </a:p>
          <a:p>
            <a:pPr marL="0" indent="0">
              <a:lnSpc>
                <a:spcPct val="150000"/>
              </a:lnSpc>
              <a:buNone/>
            </a:pPr>
            <a:endParaRPr lang="en-US" sz="2400" dirty="0">
              <a:solidFill>
                <a:srgbClr val="748A32"/>
              </a:solidFill>
              <a:cs typeface="Baloo Tamma" panose="03080902040302020200" pitchFamily="66" charset="77"/>
            </a:endParaRPr>
          </a:p>
          <a:p>
            <a:pPr marL="0" indent="0">
              <a:lnSpc>
                <a:spcPct val="150000"/>
              </a:lnSpc>
              <a:buNone/>
            </a:pPr>
            <a:br>
              <a:rPr lang="en-US" sz="2400" dirty="0">
                <a:solidFill>
                  <a:srgbClr val="748A32"/>
                </a:solidFill>
              </a:rPr>
            </a:br>
            <a:endParaRPr lang="en-US" sz="2400" dirty="0">
              <a:solidFill>
                <a:srgbClr val="748A32"/>
              </a:solidFill>
              <a:cs typeface="Baloo Tamma" panose="03080902040302020200" pitchFamily="66" charset="77"/>
            </a:endParaRPr>
          </a:p>
          <a:p>
            <a:pPr marL="0" indent="0">
              <a:buNone/>
            </a:pPr>
            <a:endParaRPr lang="en-US" sz="2400" dirty="0"/>
          </a:p>
        </p:txBody>
      </p:sp>
      <p:sp>
        <p:nvSpPr>
          <p:cNvPr id="30" name="Footer Placeholder 29">
            <a:extLst>
              <a:ext uri="{FF2B5EF4-FFF2-40B4-BE49-F238E27FC236}">
                <a16:creationId xmlns:a16="http://schemas.microsoft.com/office/drawing/2014/main" id="{AA24924A-76E6-E84A-8A28-F3EF78679512}"/>
              </a:ext>
            </a:extLst>
          </p:cNvPr>
          <p:cNvSpPr>
            <a:spLocks noGrp="1"/>
          </p:cNvSpPr>
          <p:nvPr>
            <p:ph type="ftr" sz="quarter" idx="11"/>
          </p:nvPr>
        </p:nvSpPr>
        <p:spPr>
          <a:xfrm>
            <a:off x="7968369" y="6399995"/>
            <a:ext cx="4114800" cy="365125"/>
          </a:xfrm>
        </p:spPr>
        <p:txBody>
          <a:bodyPr/>
          <a:lstStyle/>
          <a:p>
            <a:r>
              <a:rPr lang="en-US" dirty="0">
                <a:solidFill>
                  <a:srgbClr val="B2966C"/>
                </a:solidFill>
              </a:rPr>
              <a:t>1  https://</a:t>
            </a:r>
            <a:r>
              <a:rPr lang="en-US" dirty="0" err="1">
                <a:solidFill>
                  <a:srgbClr val="B2966C"/>
                </a:solidFill>
              </a:rPr>
              <a:t>javelina.co</a:t>
            </a:r>
            <a:r>
              <a:rPr lang="en-US" dirty="0">
                <a:solidFill>
                  <a:srgbClr val="B2966C"/>
                </a:solidFill>
              </a:rPr>
              <a:t>/avocados-became-popular/</a:t>
            </a:r>
          </a:p>
        </p:txBody>
      </p:sp>
      <p:pic>
        <p:nvPicPr>
          <p:cNvPr id="33" name="Picture 32" descr="A picture containing text, sign&#10;&#10;Description automatically generated">
            <a:extLst>
              <a:ext uri="{FF2B5EF4-FFF2-40B4-BE49-F238E27FC236}">
                <a16:creationId xmlns:a16="http://schemas.microsoft.com/office/drawing/2014/main" id="{55217DA8-C021-5D4B-A06F-5BEF2773C3E4}"/>
              </a:ext>
            </a:extLst>
          </p:cNvPr>
          <p:cNvPicPr>
            <a:picLocks noChangeAspect="1"/>
          </p:cNvPicPr>
          <p:nvPr/>
        </p:nvPicPr>
        <p:blipFill>
          <a:blip r:embed="rId4"/>
          <a:stretch>
            <a:fillRect/>
          </a:stretch>
        </p:blipFill>
        <p:spPr>
          <a:xfrm>
            <a:off x="-913607" y="5145828"/>
            <a:ext cx="3478214" cy="1952769"/>
          </a:xfrm>
          <a:prstGeom prst="rect">
            <a:avLst/>
          </a:prstGeom>
        </p:spPr>
      </p:pic>
      <p:pic>
        <p:nvPicPr>
          <p:cNvPr id="37" name="Picture 36" descr="A picture containing snack food, close, frittata&#10;&#10;Description automatically generated">
            <a:extLst>
              <a:ext uri="{FF2B5EF4-FFF2-40B4-BE49-F238E27FC236}">
                <a16:creationId xmlns:a16="http://schemas.microsoft.com/office/drawing/2014/main" id="{1E408E6E-62A9-6D48-B9B9-B42914083691}"/>
              </a:ext>
            </a:extLst>
          </p:cNvPr>
          <p:cNvPicPr>
            <a:picLocks noChangeAspect="1"/>
          </p:cNvPicPr>
          <p:nvPr/>
        </p:nvPicPr>
        <p:blipFill>
          <a:blip r:embed="rId5"/>
          <a:stretch>
            <a:fillRect/>
          </a:stretch>
        </p:blipFill>
        <p:spPr>
          <a:xfrm>
            <a:off x="3005717" y="3328997"/>
            <a:ext cx="3175000" cy="3175000"/>
          </a:xfrm>
          <a:prstGeom prst="rect">
            <a:avLst/>
          </a:prstGeom>
          <a:effectLst>
            <a:glow>
              <a:schemeClr val="accent1">
                <a:alpha val="40000"/>
              </a:schemeClr>
            </a:glow>
          </a:effectLst>
        </p:spPr>
      </p:pic>
      <p:pic>
        <p:nvPicPr>
          <p:cNvPr id="35" name="Picture 34" descr="A plate of food&#10;&#10;Description automatically generated with medium confidence">
            <a:extLst>
              <a:ext uri="{FF2B5EF4-FFF2-40B4-BE49-F238E27FC236}">
                <a16:creationId xmlns:a16="http://schemas.microsoft.com/office/drawing/2014/main" id="{F24B8985-0DAF-5746-8816-C98A51BF8A40}"/>
              </a:ext>
            </a:extLst>
          </p:cNvPr>
          <p:cNvPicPr>
            <a:picLocks noChangeAspect="1"/>
          </p:cNvPicPr>
          <p:nvPr/>
        </p:nvPicPr>
        <p:blipFill>
          <a:blip r:embed="rId6"/>
          <a:stretch>
            <a:fillRect/>
          </a:stretch>
        </p:blipFill>
        <p:spPr>
          <a:xfrm>
            <a:off x="4593217" y="-2334363"/>
            <a:ext cx="3806328" cy="3806328"/>
          </a:xfrm>
          <a:prstGeom prst="rect">
            <a:avLst/>
          </a:prstGeom>
        </p:spPr>
      </p:pic>
    </p:spTree>
    <p:extLst>
      <p:ext uri="{BB962C8B-B14F-4D97-AF65-F5344CB8AC3E}">
        <p14:creationId xmlns:p14="http://schemas.microsoft.com/office/powerpoint/2010/main" val="3270825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1B91-E3AB-754F-BEE9-5DA6CB9338DC}"/>
              </a:ext>
            </a:extLst>
          </p:cNvPr>
          <p:cNvSpPr>
            <a:spLocks noGrp="1"/>
          </p:cNvSpPr>
          <p:nvPr>
            <p:ph type="title"/>
          </p:nvPr>
        </p:nvSpPr>
        <p:spPr>
          <a:xfrm>
            <a:off x="5408823" y="95306"/>
            <a:ext cx="5249446" cy="1101708"/>
          </a:xfrm>
        </p:spPr>
        <p:txBody>
          <a:bodyPr>
            <a:noAutofit/>
          </a:bodyPr>
          <a:lstStyle/>
          <a:p>
            <a:r>
              <a:rPr lang="en-US" sz="7200" dirty="0">
                <a:solidFill>
                  <a:srgbClr val="9E5A36"/>
                </a:solidFill>
                <a:latin typeface="Baloo Tamma" panose="03080902040302020200" pitchFamily="66" charset="77"/>
                <a:cs typeface="Baloo Tamma" panose="03080902040302020200" pitchFamily="66" charset="77"/>
              </a:rPr>
              <a:t>About Us</a:t>
            </a:r>
          </a:p>
        </p:txBody>
      </p:sp>
      <p:sp>
        <p:nvSpPr>
          <p:cNvPr id="3" name="Content Placeholder 2">
            <a:extLst>
              <a:ext uri="{FF2B5EF4-FFF2-40B4-BE49-F238E27FC236}">
                <a16:creationId xmlns:a16="http://schemas.microsoft.com/office/drawing/2014/main" id="{55E2A757-C538-4A45-B05C-007066A6ECAA}"/>
              </a:ext>
            </a:extLst>
          </p:cNvPr>
          <p:cNvSpPr>
            <a:spLocks noGrp="1"/>
          </p:cNvSpPr>
          <p:nvPr>
            <p:ph idx="1"/>
          </p:nvPr>
        </p:nvSpPr>
        <p:spPr>
          <a:xfrm>
            <a:off x="4014078" y="5552319"/>
            <a:ext cx="7650310" cy="861917"/>
          </a:xfrm>
        </p:spPr>
        <p:txBody>
          <a:bodyPr>
            <a:noAutofit/>
          </a:bodyPr>
          <a:lstStyle/>
          <a:p>
            <a:pPr marL="0" indent="0">
              <a:buNone/>
            </a:pPr>
            <a:r>
              <a:rPr lang="en-US" sz="1200" dirty="0">
                <a:solidFill>
                  <a:srgbClr val="526A29"/>
                </a:solidFill>
              </a:rPr>
              <a:t>I am a self-taught programmer with an intense interest in classical Economics. I am currently pursuing a major in Economics at Tulane University. I love numbers and solving problems, and I hope to one day start my own small business.</a:t>
            </a:r>
          </a:p>
        </p:txBody>
      </p:sp>
      <p:pic>
        <p:nvPicPr>
          <p:cNvPr id="22" name="Picture 21" descr="A picture containing person, outdoor&#10;&#10;Description automatically generated">
            <a:extLst>
              <a:ext uri="{FF2B5EF4-FFF2-40B4-BE49-F238E27FC236}">
                <a16:creationId xmlns:a16="http://schemas.microsoft.com/office/drawing/2014/main" id="{33B9FB9D-B1EB-E045-B5A8-CE4DFB824C6B}"/>
              </a:ext>
            </a:extLst>
          </p:cNvPr>
          <p:cNvPicPr>
            <a:picLocks noChangeAspect="1"/>
          </p:cNvPicPr>
          <p:nvPr/>
        </p:nvPicPr>
        <p:blipFill>
          <a:blip r:embed="rId2"/>
          <a:srcRect l="1243" r="5329" b="5322"/>
          <a:stretch>
            <a:fillRect/>
          </a:stretch>
        </p:blipFill>
        <p:spPr>
          <a:xfrm>
            <a:off x="2807556" y="3938983"/>
            <a:ext cx="1062991" cy="1077208"/>
          </a:xfrm>
          <a:custGeom>
            <a:avLst/>
            <a:gdLst>
              <a:gd name="connsiteX0" fmla="*/ 768836 w 1790202"/>
              <a:gd name="connsiteY0" fmla="*/ 0 h 1814145"/>
              <a:gd name="connsiteX1" fmla="*/ 1021367 w 1790202"/>
              <a:gd name="connsiteY1" fmla="*/ 0 h 1814145"/>
              <a:gd name="connsiteX2" fmla="*/ 1075495 w 1790202"/>
              <a:gd name="connsiteY2" fmla="*/ 8418 h 1814145"/>
              <a:gd name="connsiteX3" fmla="*/ 1790202 w 1790202"/>
              <a:gd name="connsiteY3" fmla="*/ 902016 h 1814145"/>
              <a:gd name="connsiteX4" fmla="*/ 895101 w 1790202"/>
              <a:gd name="connsiteY4" fmla="*/ 1814145 h 1814145"/>
              <a:gd name="connsiteX5" fmla="*/ 0 w 1790202"/>
              <a:gd name="connsiteY5" fmla="*/ 902016 h 1814145"/>
              <a:gd name="connsiteX6" fmla="*/ 714707 w 1790202"/>
              <a:gd name="connsiteY6" fmla="*/ 8418 h 181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202" h="1814145">
                <a:moveTo>
                  <a:pt x="768836" y="0"/>
                </a:moveTo>
                <a:lnTo>
                  <a:pt x="1021367" y="0"/>
                </a:lnTo>
                <a:lnTo>
                  <a:pt x="1075495" y="8418"/>
                </a:lnTo>
                <a:cubicBezTo>
                  <a:pt x="1483378" y="93471"/>
                  <a:pt x="1790202" y="461231"/>
                  <a:pt x="1790202" y="902016"/>
                </a:cubicBezTo>
                <a:cubicBezTo>
                  <a:pt x="1790202" y="1405771"/>
                  <a:pt x="1389452" y="1814145"/>
                  <a:pt x="895101" y="1814145"/>
                </a:cubicBezTo>
                <a:cubicBezTo>
                  <a:pt x="400750" y="1814145"/>
                  <a:pt x="0" y="1405771"/>
                  <a:pt x="0" y="902016"/>
                </a:cubicBezTo>
                <a:cubicBezTo>
                  <a:pt x="0" y="461231"/>
                  <a:pt x="306824" y="93471"/>
                  <a:pt x="714707" y="8418"/>
                </a:cubicBezTo>
                <a:close/>
              </a:path>
            </a:pathLst>
          </a:custGeom>
        </p:spPr>
      </p:pic>
      <p:pic>
        <p:nvPicPr>
          <p:cNvPr id="21" name="Picture 20" descr="A person smiling for the camera&#10;&#10;Description automatically generated with medium confidence">
            <a:extLst>
              <a:ext uri="{FF2B5EF4-FFF2-40B4-BE49-F238E27FC236}">
                <a16:creationId xmlns:a16="http://schemas.microsoft.com/office/drawing/2014/main" id="{AB55DBC5-EA0D-1C49-A3C3-8B23021027A7}"/>
              </a:ext>
            </a:extLst>
          </p:cNvPr>
          <p:cNvPicPr>
            <a:picLocks noChangeAspect="1"/>
          </p:cNvPicPr>
          <p:nvPr/>
        </p:nvPicPr>
        <p:blipFill>
          <a:blip r:embed="rId3"/>
          <a:srcRect l="8162" t="3350" r="8162" b="3350"/>
          <a:stretch>
            <a:fillRect/>
          </a:stretch>
        </p:blipFill>
        <p:spPr>
          <a:xfrm>
            <a:off x="2806776" y="2583912"/>
            <a:ext cx="1031757" cy="1051385"/>
          </a:xfrm>
          <a:custGeom>
            <a:avLst/>
            <a:gdLst>
              <a:gd name="connsiteX0" fmla="*/ 895101 w 1790202"/>
              <a:gd name="connsiteY0" fmla="*/ 0 h 1824258"/>
              <a:gd name="connsiteX1" fmla="*/ 1790202 w 1790202"/>
              <a:gd name="connsiteY1" fmla="*/ 912129 h 1824258"/>
              <a:gd name="connsiteX2" fmla="*/ 895101 w 1790202"/>
              <a:gd name="connsiteY2" fmla="*/ 1824258 h 1824258"/>
              <a:gd name="connsiteX3" fmla="*/ 0 w 1790202"/>
              <a:gd name="connsiteY3" fmla="*/ 912129 h 1824258"/>
              <a:gd name="connsiteX4" fmla="*/ 895101 w 1790202"/>
              <a:gd name="connsiteY4" fmla="*/ 0 h 18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202" h="1824258">
                <a:moveTo>
                  <a:pt x="895101" y="0"/>
                </a:moveTo>
                <a:cubicBezTo>
                  <a:pt x="1389452" y="0"/>
                  <a:pt x="1790202" y="408374"/>
                  <a:pt x="1790202" y="912129"/>
                </a:cubicBezTo>
                <a:cubicBezTo>
                  <a:pt x="1790202" y="1415884"/>
                  <a:pt x="1389452" y="1824258"/>
                  <a:pt x="895101" y="1824258"/>
                </a:cubicBezTo>
                <a:cubicBezTo>
                  <a:pt x="400750" y="1824258"/>
                  <a:pt x="0" y="1415884"/>
                  <a:pt x="0" y="912129"/>
                </a:cubicBezTo>
                <a:cubicBezTo>
                  <a:pt x="0" y="408374"/>
                  <a:pt x="400750" y="0"/>
                  <a:pt x="895101" y="0"/>
                </a:cubicBezTo>
                <a:close/>
              </a:path>
            </a:pathLst>
          </a:custGeom>
        </p:spPr>
      </p:pic>
      <p:pic>
        <p:nvPicPr>
          <p:cNvPr id="23" name="Picture 22" descr="A person smiling for the camera&#10;&#10;Description automatically generated with low confidence">
            <a:extLst>
              <a:ext uri="{FF2B5EF4-FFF2-40B4-BE49-F238E27FC236}">
                <a16:creationId xmlns:a16="http://schemas.microsoft.com/office/drawing/2014/main" id="{3C6C574F-A96A-1A46-96EF-245A30D67363}"/>
              </a:ext>
            </a:extLst>
          </p:cNvPr>
          <p:cNvPicPr>
            <a:picLocks noChangeAspect="1"/>
          </p:cNvPicPr>
          <p:nvPr/>
        </p:nvPicPr>
        <p:blipFill>
          <a:blip r:embed="rId4"/>
          <a:srcRect l="1372" r="13775" b="11577"/>
          <a:stretch>
            <a:fillRect/>
          </a:stretch>
        </p:blipFill>
        <p:spPr>
          <a:xfrm>
            <a:off x="2818130" y="5319878"/>
            <a:ext cx="1062991" cy="1083219"/>
          </a:xfrm>
          <a:custGeom>
            <a:avLst/>
            <a:gdLst>
              <a:gd name="connsiteX0" fmla="*/ 895101 w 1790202"/>
              <a:gd name="connsiteY0" fmla="*/ 0 h 1824258"/>
              <a:gd name="connsiteX1" fmla="*/ 1790202 w 1790202"/>
              <a:gd name="connsiteY1" fmla="*/ 912129 h 1824258"/>
              <a:gd name="connsiteX2" fmla="*/ 895101 w 1790202"/>
              <a:gd name="connsiteY2" fmla="*/ 1824258 h 1824258"/>
              <a:gd name="connsiteX3" fmla="*/ 0 w 1790202"/>
              <a:gd name="connsiteY3" fmla="*/ 912129 h 1824258"/>
              <a:gd name="connsiteX4" fmla="*/ 895101 w 1790202"/>
              <a:gd name="connsiteY4" fmla="*/ 0 h 18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202" h="1824258">
                <a:moveTo>
                  <a:pt x="895101" y="0"/>
                </a:moveTo>
                <a:cubicBezTo>
                  <a:pt x="1389452" y="0"/>
                  <a:pt x="1790202" y="408374"/>
                  <a:pt x="1790202" y="912129"/>
                </a:cubicBezTo>
                <a:cubicBezTo>
                  <a:pt x="1790202" y="1415884"/>
                  <a:pt x="1389452" y="1824258"/>
                  <a:pt x="895101" y="1824258"/>
                </a:cubicBezTo>
                <a:cubicBezTo>
                  <a:pt x="400750" y="1824258"/>
                  <a:pt x="0" y="1415884"/>
                  <a:pt x="0" y="912129"/>
                </a:cubicBezTo>
                <a:cubicBezTo>
                  <a:pt x="0" y="408374"/>
                  <a:pt x="400750" y="0"/>
                  <a:pt x="895101" y="0"/>
                </a:cubicBezTo>
                <a:close/>
              </a:path>
            </a:pathLst>
          </a:custGeom>
        </p:spPr>
      </p:pic>
      <p:pic>
        <p:nvPicPr>
          <p:cNvPr id="18" name="Picture 17" descr="A person wearing glasses&#10;&#10;Description automatically generated with low confidence">
            <a:extLst>
              <a:ext uri="{FF2B5EF4-FFF2-40B4-BE49-F238E27FC236}">
                <a16:creationId xmlns:a16="http://schemas.microsoft.com/office/drawing/2014/main" id="{DB041E74-D88C-304E-895B-82D5D1A514B0}"/>
              </a:ext>
            </a:extLst>
          </p:cNvPr>
          <p:cNvPicPr>
            <a:picLocks noChangeAspect="1"/>
          </p:cNvPicPr>
          <p:nvPr/>
        </p:nvPicPr>
        <p:blipFill>
          <a:blip r:embed="rId5"/>
          <a:srcRect l="230" t="2436" r="8827" b="2436"/>
          <a:stretch>
            <a:fillRect/>
          </a:stretch>
        </p:blipFill>
        <p:spPr>
          <a:xfrm>
            <a:off x="2806776" y="1197014"/>
            <a:ext cx="1062991" cy="1083212"/>
          </a:xfrm>
          <a:custGeom>
            <a:avLst/>
            <a:gdLst>
              <a:gd name="connsiteX0" fmla="*/ 895101 w 1790202"/>
              <a:gd name="connsiteY0" fmla="*/ 0 h 1824258"/>
              <a:gd name="connsiteX1" fmla="*/ 1790202 w 1790202"/>
              <a:gd name="connsiteY1" fmla="*/ 912129 h 1824258"/>
              <a:gd name="connsiteX2" fmla="*/ 895101 w 1790202"/>
              <a:gd name="connsiteY2" fmla="*/ 1824258 h 1824258"/>
              <a:gd name="connsiteX3" fmla="*/ 0 w 1790202"/>
              <a:gd name="connsiteY3" fmla="*/ 912129 h 1824258"/>
              <a:gd name="connsiteX4" fmla="*/ 895101 w 1790202"/>
              <a:gd name="connsiteY4" fmla="*/ 0 h 182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202" h="1824258">
                <a:moveTo>
                  <a:pt x="895101" y="0"/>
                </a:moveTo>
                <a:cubicBezTo>
                  <a:pt x="1389452" y="0"/>
                  <a:pt x="1790202" y="408374"/>
                  <a:pt x="1790202" y="912129"/>
                </a:cubicBezTo>
                <a:cubicBezTo>
                  <a:pt x="1790202" y="1415884"/>
                  <a:pt x="1389452" y="1824258"/>
                  <a:pt x="895101" y="1824258"/>
                </a:cubicBezTo>
                <a:cubicBezTo>
                  <a:pt x="400750" y="1824258"/>
                  <a:pt x="0" y="1415884"/>
                  <a:pt x="0" y="912129"/>
                </a:cubicBezTo>
                <a:cubicBezTo>
                  <a:pt x="0" y="408374"/>
                  <a:pt x="400750" y="0"/>
                  <a:pt x="895101" y="0"/>
                </a:cubicBezTo>
                <a:close/>
              </a:path>
            </a:pathLst>
          </a:custGeom>
        </p:spPr>
      </p:pic>
      <p:sp>
        <p:nvSpPr>
          <p:cNvPr id="24" name="Rectangle 23">
            <a:extLst>
              <a:ext uri="{FF2B5EF4-FFF2-40B4-BE49-F238E27FC236}">
                <a16:creationId xmlns:a16="http://schemas.microsoft.com/office/drawing/2014/main" id="{C91F9D5F-6868-324D-B821-4FA9558891F5}"/>
              </a:ext>
            </a:extLst>
          </p:cNvPr>
          <p:cNvSpPr/>
          <p:nvPr/>
        </p:nvSpPr>
        <p:spPr>
          <a:xfrm>
            <a:off x="4014078" y="2849805"/>
            <a:ext cx="6096000" cy="1015663"/>
          </a:xfrm>
          <a:prstGeom prst="rect">
            <a:avLst/>
          </a:prstGeom>
        </p:spPr>
        <p:txBody>
          <a:bodyPr>
            <a:spAutoFit/>
          </a:bodyPr>
          <a:lstStyle/>
          <a:p>
            <a:r>
              <a:rPr lang="en-US" sz="1200" dirty="0">
                <a:solidFill>
                  <a:srgbClr val="526A29"/>
                </a:solidFill>
                <a:latin typeface="Baloo Tamma" panose="03080902040302020200" pitchFamily="66" charset="77"/>
                <a:cs typeface="Baloo Tamma" panose="03080902040302020200" pitchFamily="66" charset="77"/>
              </a:rPr>
              <a:t>Passionate Data Analyst. Team worker with great ability to learn and able to quickly adapt to a new environment, global mindset and fluent in English and Spanish. Interested in KPI’s, Dashboard, ETL, Data Analysis, Data Engineering, Databases and Data maps.</a:t>
            </a:r>
          </a:p>
          <a:p>
            <a:endParaRPr lang="en-US" sz="1200" dirty="0">
              <a:latin typeface="Baloo Tamma" panose="03080902040302020200" pitchFamily="66" charset="77"/>
              <a:cs typeface="Baloo Tamma" panose="03080902040302020200" pitchFamily="66" charset="77"/>
            </a:endParaRPr>
          </a:p>
        </p:txBody>
      </p:sp>
      <p:sp>
        <p:nvSpPr>
          <p:cNvPr id="25" name="Rectangle 24">
            <a:extLst>
              <a:ext uri="{FF2B5EF4-FFF2-40B4-BE49-F238E27FC236}">
                <a16:creationId xmlns:a16="http://schemas.microsoft.com/office/drawing/2014/main" id="{463E6B06-020E-834B-A896-AF04C6A8BADF}"/>
              </a:ext>
            </a:extLst>
          </p:cNvPr>
          <p:cNvSpPr/>
          <p:nvPr/>
        </p:nvSpPr>
        <p:spPr>
          <a:xfrm>
            <a:off x="4014078" y="990717"/>
            <a:ext cx="6096000" cy="1661993"/>
          </a:xfrm>
          <a:prstGeom prst="rect">
            <a:avLst/>
          </a:prstGeom>
        </p:spPr>
        <p:txBody>
          <a:bodyPr>
            <a:spAutoFit/>
          </a:bodyPr>
          <a:lstStyle/>
          <a:p>
            <a:r>
              <a:rPr lang="en-US" sz="1200" dirty="0">
                <a:solidFill>
                  <a:srgbClr val="526A29"/>
                </a:solidFill>
                <a:latin typeface="Baloo Tamma" panose="03080902040302020200" pitchFamily="66" charset="77"/>
                <a:cs typeface="Baloo Tamma" panose="03080902040302020200" pitchFamily="66" charset="77"/>
              </a:rPr>
              <a:t>My name is </a:t>
            </a:r>
            <a:r>
              <a:rPr lang="en-US" sz="1200" dirty="0" err="1">
                <a:solidFill>
                  <a:srgbClr val="526A29"/>
                </a:solidFill>
                <a:latin typeface="Baloo Tamma" panose="03080902040302020200" pitchFamily="66" charset="77"/>
                <a:cs typeface="Baloo Tamma" panose="03080902040302020200" pitchFamily="66" charset="77"/>
              </a:rPr>
              <a:t>Phillecia</a:t>
            </a:r>
            <a:r>
              <a:rPr lang="en-US" sz="1200" dirty="0">
                <a:solidFill>
                  <a:srgbClr val="526A29"/>
                </a:solidFill>
                <a:latin typeface="Baloo Tamma" panose="03080902040302020200" pitchFamily="66" charset="77"/>
                <a:cs typeface="Baloo Tamma" panose="03080902040302020200" pitchFamily="66" charset="77"/>
              </a:rPr>
              <a:t> Qualls, and I'm an IT Analyst for Decision Information Resources. I hold a Bachelor's degree in Business Management, a Masters' degree in Business Administration, as well as a Masters' in Management Information Systems. People find me to be an upbeat, self-motivated team player with excellent communication skills. My experience includes designing, analyzing, and implementing efficient IT systems, planning and overseeing projects (e.g., upgrades, hardware/software installations), provide advice and technical training, and much more.</a:t>
            </a:r>
          </a:p>
          <a:p>
            <a:endParaRPr lang="en-US" dirty="0">
              <a:latin typeface="Baloo Tamma" panose="03080902040302020200" pitchFamily="66" charset="77"/>
              <a:cs typeface="Baloo Tamma" panose="03080902040302020200" pitchFamily="66" charset="77"/>
            </a:endParaRPr>
          </a:p>
        </p:txBody>
      </p:sp>
      <p:sp>
        <p:nvSpPr>
          <p:cNvPr id="26" name="TextBox 25">
            <a:extLst>
              <a:ext uri="{FF2B5EF4-FFF2-40B4-BE49-F238E27FC236}">
                <a16:creationId xmlns:a16="http://schemas.microsoft.com/office/drawing/2014/main" id="{953D571D-2FE9-7B42-886D-123177809E17}"/>
              </a:ext>
            </a:extLst>
          </p:cNvPr>
          <p:cNvSpPr txBox="1"/>
          <p:nvPr/>
        </p:nvSpPr>
        <p:spPr>
          <a:xfrm>
            <a:off x="4014078" y="4062563"/>
            <a:ext cx="6859233" cy="1292662"/>
          </a:xfrm>
          <a:prstGeom prst="rect">
            <a:avLst/>
          </a:prstGeom>
          <a:noFill/>
        </p:spPr>
        <p:txBody>
          <a:bodyPr wrap="square" rtlCol="0">
            <a:spAutoFit/>
          </a:bodyPr>
          <a:lstStyle/>
          <a:p>
            <a:r>
              <a:rPr lang="en-US" sz="1200" dirty="0">
                <a:solidFill>
                  <a:srgbClr val="526A29"/>
                </a:solidFill>
                <a:latin typeface="Baloo Tamma" panose="03080902040302020200" pitchFamily="66" charset="77"/>
                <a:cs typeface="Baloo Tamma" panose="03080902040302020200" pitchFamily="66" charset="77"/>
              </a:rPr>
              <a:t>Industrious, multifaceted Data Analyst with skills in Graphic Design and Education. Having a dedication for collecting and rearranging data into a clear, understandable narrative. Tackles projects within collaborative teams and independently to enable the data to be simply broken down, displayed and interpreted by all. Passionate for the details and producing solutions to problems.</a:t>
            </a:r>
          </a:p>
          <a:p>
            <a:endParaRPr lang="en-US" dirty="0"/>
          </a:p>
        </p:txBody>
      </p:sp>
      <p:pic>
        <p:nvPicPr>
          <p:cNvPr id="28" name="Picture 27" descr="Logo&#10;&#10;Description automatically generated">
            <a:extLst>
              <a:ext uri="{FF2B5EF4-FFF2-40B4-BE49-F238E27FC236}">
                <a16:creationId xmlns:a16="http://schemas.microsoft.com/office/drawing/2014/main" id="{39DB5F0C-29C6-614C-8B4B-FF0CD0C84064}"/>
              </a:ext>
            </a:extLst>
          </p:cNvPr>
          <p:cNvPicPr>
            <a:picLocks noChangeAspect="1"/>
          </p:cNvPicPr>
          <p:nvPr/>
        </p:nvPicPr>
        <p:blipFill>
          <a:blip r:embed="rId6"/>
          <a:stretch>
            <a:fillRect/>
          </a:stretch>
        </p:blipFill>
        <p:spPr>
          <a:xfrm>
            <a:off x="204078" y="-43093"/>
            <a:ext cx="5029200" cy="1568975"/>
          </a:xfrm>
          <a:prstGeom prst="rect">
            <a:avLst/>
          </a:prstGeom>
        </p:spPr>
      </p:pic>
      <p:pic>
        <p:nvPicPr>
          <p:cNvPr id="30" name="Picture 29" descr="A plate of food&#10;&#10;Description automatically generated with medium confidence">
            <a:extLst>
              <a:ext uri="{FF2B5EF4-FFF2-40B4-BE49-F238E27FC236}">
                <a16:creationId xmlns:a16="http://schemas.microsoft.com/office/drawing/2014/main" id="{5ED10FB4-E176-1641-8B9F-0A07EB3CE12D}"/>
              </a:ext>
            </a:extLst>
          </p:cNvPr>
          <p:cNvPicPr>
            <a:picLocks noChangeAspect="1"/>
          </p:cNvPicPr>
          <p:nvPr/>
        </p:nvPicPr>
        <p:blipFill>
          <a:blip r:embed="rId7"/>
          <a:stretch>
            <a:fillRect/>
          </a:stretch>
        </p:blipFill>
        <p:spPr>
          <a:xfrm>
            <a:off x="-3952974" y="487612"/>
            <a:ext cx="6858000" cy="6858000"/>
          </a:xfrm>
          <a:prstGeom prst="rect">
            <a:avLst/>
          </a:prstGeom>
        </p:spPr>
      </p:pic>
    </p:spTree>
    <p:extLst>
      <p:ext uri="{BB962C8B-B14F-4D97-AF65-F5344CB8AC3E}">
        <p14:creationId xmlns:p14="http://schemas.microsoft.com/office/powerpoint/2010/main" val="34737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83A9-3619-454F-8329-70CEAFC8A4C7}"/>
              </a:ext>
            </a:extLst>
          </p:cNvPr>
          <p:cNvSpPr>
            <a:spLocks noGrp="1"/>
          </p:cNvSpPr>
          <p:nvPr>
            <p:ph type="title"/>
          </p:nvPr>
        </p:nvSpPr>
        <p:spPr>
          <a:xfrm>
            <a:off x="838200" y="365125"/>
            <a:ext cx="5257800" cy="1325563"/>
          </a:xfrm>
        </p:spPr>
        <p:txBody>
          <a:bodyPr/>
          <a:lstStyle/>
          <a:p>
            <a:r>
              <a:rPr lang="en-US" dirty="0">
                <a:solidFill>
                  <a:srgbClr val="526A29"/>
                </a:solidFill>
                <a:latin typeface="Baloo Tamma" panose="03080902040302020200" pitchFamily="66" charset="77"/>
                <a:cs typeface="Baloo Tamma" panose="03080902040302020200" pitchFamily="66" charset="77"/>
              </a:rPr>
              <a:t>Objectives</a:t>
            </a:r>
          </a:p>
        </p:txBody>
      </p:sp>
      <p:sp>
        <p:nvSpPr>
          <p:cNvPr id="3" name="Content Placeholder 2">
            <a:extLst>
              <a:ext uri="{FF2B5EF4-FFF2-40B4-BE49-F238E27FC236}">
                <a16:creationId xmlns:a16="http://schemas.microsoft.com/office/drawing/2014/main" id="{B4EA2BE0-2B03-7F43-8369-22CDDC682DF3}"/>
              </a:ext>
            </a:extLst>
          </p:cNvPr>
          <p:cNvSpPr>
            <a:spLocks noGrp="1"/>
          </p:cNvSpPr>
          <p:nvPr>
            <p:ph idx="1"/>
          </p:nvPr>
        </p:nvSpPr>
        <p:spPr>
          <a:xfrm>
            <a:off x="838200" y="1321595"/>
            <a:ext cx="6197600" cy="2009775"/>
          </a:xfrm>
        </p:spPr>
        <p:txBody>
          <a:bodyPr/>
          <a:lstStyle/>
          <a:p>
            <a:pPr marL="0" indent="0">
              <a:buNone/>
            </a:pPr>
            <a:r>
              <a:rPr lang="en-US" sz="2400" dirty="0">
                <a:solidFill>
                  <a:srgbClr val="748A32"/>
                </a:solidFill>
                <a:latin typeface="Baloo Tamma" panose="03080902040302020200" pitchFamily="66" charset="77"/>
                <a:cs typeface="Baloo Tamma" panose="03080902040302020200" pitchFamily="66" charset="77"/>
              </a:rPr>
              <a:t>Create an application to analyze and explore data analysis and price predictions for Hass Avocados in the United States</a:t>
            </a:r>
          </a:p>
          <a:p>
            <a:pPr marL="0" indent="0">
              <a:buNone/>
            </a:pPr>
            <a:endParaRPr lang="en-US" dirty="0"/>
          </a:p>
        </p:txBody>
      </p:sp>
      <p:sp>
        <p:nvSpPr>
          <p:cNvPr id="4" name="TextBox 3">
            <a:extLst>
              <a:ext uri="{FF2B5EF4-FFF2-40B4-BE49-F238E27FC236}">
                <a16:creationId xmlns:a16="http://schemas.microsoft.com/office/drawing/2014/main" id="{8F5331EA-139A-7D47-A10B-13D9FEE7F199}"/>
              </a:ext>
            </a:extLst>
          </p:cNvPr>
          <p:cNvSpPr txBox="1"/>
          <p:nvPr/>
        </p:nvSpPr>
        <p:spPr>
          <a:xfrm>
            <a:off x="838200" y="4705408"/>
            <a:ext cx="6096000" cy="1477328"/>
          </a:xfrm>
          <a:prstGeom prst="rect">
            <a:avLst/>
          </a:prstGeom>
          <a:noFill/>
        </p:spPr>
        <p:txBody>
          <a:bodyPr wrap="square" rtlCol="0">
            <a:spAutoFit/>
          </a:bodyPr>
          <a:lstStyle/>
          <a:p>
            <a:r>
              <a:rPr lang="en-US" sz="2400" dirty="0">
                <a:solidFill>
                  <a:srgbClr val="748A32"/>
                </a:solidFill>
                <a:latin typeface="Baloo Tamma" panose="03080902040302020200" pitchFamily="66" charset="77"/>
                <a:cs typeface="Baloo Tamma" panose="03080902040302020200" pitchFamily="66" charset="77"/>
              </a:rPr>
              <a:t>Pandas, Matplotlib, Seaborne, HTML, CSS, JavaScript, Tableau Public, Heroku, Python, D3, Flask, Scikit-learn, </a:t>
            </a:r>
            <a:r>
              <a:rPr lang="en-US" sz="2400" dirty="0" err="1">
                <a:solidFill>
                  <a:srgbClr val="748A32"/>
                </a:solidFill>
                <a:latin typeface="Baloo Tamma" panose="03080902040302020200" pitchFamily="66" charset="77"/>
                <a:cs typeface="Baloo Tamma" panose="03080902040302020200" pitchFamily="66" charset="77"/>
              </a:rPr>
              <a:t>Github</a:t>
            </a:r>
            <a:endParaRPr lang="en-US" sz="2400" dirty="0">
              <a:solidFill>
                <a:srgbClr val="748A32"/>
              </a:solidFill>
              <a:latin typeface="Baloo Tamma" panose="03080902040302020200" pitchFamily="66" charset="77"/>
              <a:cs typeface="Baloo Tamma" panose="03080902040302020200" pitchFamily="66" charset="77"/>
            </a:endParaRPr>
          </a:p>
          <a:p>
            <a:endParaRPr lang="en-US" dirty="0"/>
          </a:p>
        </p:txBody>
      </p:sp>
      <p:sp>
        <p:nvSpPr>
          <p:cNvPr id="5" name="Title 1">
            <a:extLst>
              <a:ext uri="{FF2B5EF4-FFF2-40B4-BE49-F238E27FC236}">
                <a16:creationId xmlns:a16="http://schemas.microsoft.com/office/drawing/2014/main" id="{4D625E80-E394-8849-8F14-FF7EA04B3C5C}"/>
              </a:ext>
            </a:extLst>
          </p:cNvPr>
          <p:cNvSpPr txBox="1">
            <a:spLocks/>
          </p:cNvSpPr>
          <p:nvPr/>
        </p:nvSpPr>
        <p:spPr>
          <a:xfrm>
            <a:off x="806452" y="3690144"/>
            <a:ext cx="6756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526A29"/>
                </a:solidFill>
                <a:latin typeface="Baloo Tamma" panose="03080902040302020200" pitchFamily="66" charset="77"/>
                <a:cs typeface="Baloo Tamma" panose="03080902040302020200" pitchFamily="66" charset="77"/>
              </a:rPr>
              <a:t>Technologies Used</a:t>
            </a:r>
          </a:p>
        </p:txBody>
      </p:sp>
      <p:pic>
        <p:nvPicPr>
          <p:cNvPr id="11" name="Picture 10" descr="Graphical user interface&#10;&#10;Description automatically generated with medium confidence">
            <a:extLst>
              <a:ext uri="{FF2B5EF4-FFF2-40B4-BE49-F238E27FC236}">
                <a16:creationId xmlns:a16="http://schemas.microsoft.com/office/drawing/2014/main" id="{F49A240B-CEC9-8E48-ABCC-439836CCFE91}"/>
              </a:ext>
            </a:extLst>
          </p:cNvPr>
          <p:cNvPicPr>
            <a:picLocks noChangeAspect="1"/>
          </p:cNvPicPr>
          <p:nvPr/>
        </p:nvPicPr>
        <p:blipFill>
          <a:blip r:embed="rId2"/>
          <a:srcRect/>
          <a:stretch>
            <a:fillRect/>
          </a:stretch>
        </p:blipFill>
        <p:spPr>
          <a:xfrm>
            <a:off x="6954273" y="-30099"/>
            <a:ext cx="4963368" cy="3854641"/>
          </a:xfrm>
          <a:custGeom>
            <a:avLst/>
            <a:gdLst>
              <a:gd name="connsiteX0" fmla="*/ 787416 w 6083300"/>
              <a:gd name="connsiteY0" fmla="*/ 0 h 4724400"/>
              <a:gd name="connsiteX1" fmla="*/ 5295884 w 6083300"/>
              <a:gd name="connsiteY1" fmla="*/ 0 h 4724400"/>
              <a:gd name="connsiteX2" fmla="*/ 6083300 w 6083300"/>
              <a:gd name="connsiteY2" fmla="*/ 787416 h 4724400"/>
              <a:gd name="connsiteX3" fmla="*/ 6083300 w 6083300"/>
              <a:gd name="connsiteY3" fmla="*/ 3936984 h 4724400"/>
              <a:gd name="connsiteX4" fmla="*/ 5295884 w 6083300"/>
              <a:gd name="connsiteY4" fmla="*/ 4724400 h 4724400"/>
              <a:gd name="connsiteX5" fmla="*/ 787416 w 6083300"/>
              <a:gd name="connsiteY5" fmla="*/ 4724400 h 4724400"/>
              <a:gd name="connsiteX6" fmla="*/ 0 w 6083300"/>
              <a:gd name="connsiteY6" fmla="*/ 3936984 h 4724400"/>
              <a:gd name="connsiteX7" fmla="*/ 0 w 6083300"/>
              <a:gd name="connsiteY7" fmla="*/ 787416 h 4724400"/>
              <a:gd name="connsiteX8" fmla="*/ 787416 w 6083300"/>
              <a:gd name="connsiteY8" fmla="*/ 0 h 472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83300" h="4724400">
                <a:moveTo>
                  <a:pt x="787416" y="0"/>
                </a:moveTo>
                <a:lnTo>
                  <a:pt x="5295884" y="0"/>
                </a:lnTo>
                <a:cubicBezTo>
                  <a:pt x="5730762" y="0"/>
                  <a:pt x="6083300" y="352538"/>
                  <a:pt x="6083300" y="787416"/>
                </a:cubicBezTo>
                <a:lnTo>
                  <a:pt x="6083300" y="3936984"/>
                </a:lnTo>
                <a:cubicBezTo>
                  <a:pt x="6083300" y="4371862"/>
                  <a:pt x="5730762" y="4724400"/>
                  <a:pt x="5295884" y="4724400"/>
                </a:cubicBezTo>
                <a:lnTo>
                  <a:pt x="787416" y="4724400"/>
                </a:lnTo>
                <a:cubicBezTo>
                  <a:pt x="352538" y="4724400"/>
                  <a:pt x="0" y="4371862"/>
                  <a:pt x="0" y="3936984"/>
                </a:cubicBezTo>
                <a:lnTo>
                  <a:pt x="0" y="787416"/>
                </a:lnTo>
                <a:cubicBezTo>
                  <a:pt x="0" y="352538"/>
                  <a:pt x="352538" y="0"/>
                  <a:pt x="787416" y="0"/>
                </a:cubicBezTo>
                <a:close/>
              </a:path>
            </a:pathLst>
          </a:custGeom>
        </p:spPr>
      </p:pic>
      <p:pic>
        <p:nvPicPr>
          <p:cNvPr id="15" name="Picture 14">
            <a:extLst>
              <a:ext uri="{FF2B5EF4-FFF2-40B4-BE49-F238E27FC236}">
                <a16:creationId xmlns:a16="http://schemas.microsoft.com/office/drawing/2014/main" id="{3367862D-A33B-5847-8256-B3D146A14F5A}"/>
              </a:ext>
            </a:extLst>
          </p:cNvPr>
          <p:cNvPicPr>
            <a:picLocks noChangeAspect="1"/>
          </p:cNvPicPr>
          <p:nvPr/>
        </p:nvPicPr>
        <p:blipFill>
          <a:blip r:embed="rId3"/>
          <a:srcRect t="1793" r="1233" b="1793"/>
          <a:stretch>
            <a:fillRect/>
          </a:stretch>
        </p:blipFill>
        <p:spPr>
          <a:xfrm rot="5400000">
            <a:off x="7727415" y="3036173"/>
            <a:ext cx="3417084" cy="5003514"/>
          </a:xfrm>
          <a:custGeom>
            <a:avLst/>
            <a:gdLst>
              <a:gd name="connsiteX0" fmla="*/ 0 w 2098938"/>
              <a:gd name="connsiteY0" fmla="*/ 2723570 h 3073400"/>
              <a:gd name="connsiteX1" fmla="*/ 0 w 2098938"/>
              <a:gd name="connsiteY1" fmla="*/ 349830 h 3073400"/>
              <a:gd name="connsiteX2" fmla="*/ 349830 w 2098938"/>
              <a:gd name="connsiteY2" fmla="*/ 0 h 3073400"/>
              <a:gd name="connsiteX3" fmla="*/ 1749108 w 2098938"/>
              <a:gd name="connsiteY3" fmla="*/ 0 h 3073400"/>
              <a:gd name="connsiteX4" fmla="*/ 2098938 w 2098938"/>
              <a:gd name="connsiteY4" fmla="*/ 349830 h 3073400"/>
              <a:gd name="connsiteX5" fmla="*/ 2098938 w 2098938"/>
              <a:gd name="connsiteY5" fmla="*/ 2723570 h 3073400"/>
              <a:gd name="connsiteX6" fmla="*/ 1749108 w 2098938"/>
              <a:gd name="connsiteY6" fmla="*/ 3073400 h 3073400"/>
              <a:gd name="connsiteX7" fmla="*/ 349830 w 2098938"/>
              <a:gd name="connsiteY7" fmla="*/ 3073400 h 3073400"/>
              <a:gd name="connsiteX8" fmla="*/ 0 w 2098938"/>
              <a:gd name="connsiteY8" fmla="*/ 2723570 h 307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8938" h="3073400">
                <a:moveTo>
                  <a:pt x="0" y="2723570"/>
                </a:moveTo>
                <a:lnTo>
                  <a:pt x="0" y="349830"/>
                </a:lnTo>
                <a:cubicBezTo>
                  <a:pt x="0" y="156624"/>
                  <a:pt x="156624" y="0"/>
                  <a:pt x="349830" y="0"/>
                </a:cubicBezTo>
                <a:lnTo>
                  <a:pt x="1749108" y="0"/>
                </a:lnTo>
                <a:cubicBezTo>
                  <a:pt x="1942314" y="0"/>
                  <a:pt x="2098938" y="156624"/>
                  <a:pt x="2098938" y="349830"/>
                </a:cubicBezTo>
                <a:lnTo>
                  <a:pt x="2098938" y="2723570"/>
                </a:lnTo>
                <a:cubicBezTo>
                  <a:pt x="2098938" y="2916776"/>
                  <a:pt x="1942314" y="3073400"/>
                  <a:pt x="1749108" y="3073400"/>
                </a:cubicBezTo>
                <a:lnTo>
                  <a:pt x="349830" y="3073400"/>
                </a:lnTo>
                <a:cubicBezTo>
                  <a:pt x="156624" y="3073400"/>
                  <a:pt x="0" y="2916776"/>
                  <a:pt x="0" y="2723570"/>
                </a:cubicBezTo>
                <a:close/>
              </a:path>
            </a:pathLst>
          </a:custGeom>
        </p:spPr>
      </p:pic>
      <p:pic>
        <p:nvPicPr>
          <p:cNvPr id="19" name="Picture 18" descr="A close-up of some fruit&#10;&#10;Description automatically generated with medium confidence">
            <a:extLst>
              <a:ext uri="{FF2B5EF4-FFF2-40B4-BE49-F238E27FC236}">
                <a16:creationId xmlns:a16="http://schemas.microsoft.com/office/drawing/2014/main" id="{9ABF6EE8-30EC-164E-B445-1606BF16C4E5}"/>
              </a:ext>
            </a:extLst>
          </p:cNvPr>
          <p:cNvPicPr>
            <a:picLocks noChangeAspect="1"/>
          </p:cNvPicPr>
          <p:nvPr/>
        </p:nvPicPr>
        <p:blipFill>
          <a:blip r:embed="rId4"/>
          <a:stretch>
            <a:fillRect/>
          </a:stretch>
        </p:blipFill>
        <p:spPr>
          <a:xfrm>
            <a:off x="2830115" y="2496936"/>
            <a:ext cx="1273969" cy="1273969"/>
          </a:xfrm>
          <a:prstGeom prst="rect">
            <a:avLst/>
          </a:prstGeom>
        </p:spPr>
      </p:pic>
    </p:spTree>
    <p:extLst>
      <p:ext uri="{BB962C8B-B14F-4D97-AF65-F5344CB8AC3E}">
        <p14:creationId xmlns:p14="http://schemas.microsoft.com/office/powerpoint/2010/main" val="69369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183A9-3619-454F-8329-70CEAFC8A4C7}"/>
              </a:ext>
            </a:extLst>
          </p:cNvPr>
          <p:cNvSpPr>
            <a:spLocks noGrp="1"/>
          </p:cNvSpPr>
          <p:nvPr>
            <p:ph type="title"/>
          </p:nvPr>
        </p:nvSpPr>
        <p:spPr>
          <a:xfrm>
            <a:off x="540488" y="571658"/>
            <a:ext cx="11520331" cy="1325563"/>
          </a:xfrm>
        </p:spPr>
        <p:txBody>
          <a:bodyPr>
            <a:noAutofit/>
          </a:bodyPr>
          <a:lstStyle/>
          <a:p>
            <a:r>
              <a:rPr lang="en-US" sz="6000" dirty="0">
                <a:solidFill>
                  <a:srgbClr val="526A29"/>
                </a:solidFill>
                <a:latin typeface="Baloo Tamma" panose="03080902040302020200" pitchFamily="66" charset="77"/>
                <a:cs typeface="Baloo Tamma" panose="03080902040302020200" pitchFamily="66" charset="77"/>
              </a:rPr>
              <a:t>Basic </a:t>
            </a:r>
            <a:r>
              <a:rPr lang="en-US" sz="6000" dirty="0" err="1">
                <a:solidFill>
                  <a:srgbClr val="526A29"/>
                </a:solidFill>
                <a:latin typeface="Baloo Tamma" panose="03080902040302020200" pitchFamily="66" charset="77"/>
                <a:cs typeface="Baloo Tamma" panose="03080902040302020200" pitchFamily="66" charset="77"/>
              </a:rPr>
              <a:t>Hyphothesis</a:t>
            </a:r>
            <a:r>
              <a:rPr lang="en-US" sz="6000" dirty="0">
                <a:solidFill>
                  <a:srgbClr val="526A29"/>
                </a:solidFill>
                <a:latin typeface="Baloo Tamma" panose="03080902040302020200" pitchFamily="66" charset="77"/>
                <a:cs typeface="Baloo Tamma" panose="03080902040302020200" pitchFamily="66" charset="77"/>
              </a:rPr>
              <a:t>, Trends</a:t>
            </a:r>
          </a:p>
        </p:txBody>
      </p:sp>
      <p:sp>
        <p:nvSpPr>
          <p:cNvPr id="3" name="Content Placeholder 2">
            <a:extLst>
              <a:ext uri="{FF2B5EF4-FFF2-40B4-BE49-F238E27FC236}">
                <a16:creationId xmlns:a16="http://schemas.microsoft.com/office/drawing/2014/main" id="{B4EA2BE0-2B03-7F43-8369-22CDDC682DF3}"/>
              </a:ext>
            </a:extLst>
          </p:cNvPr>
          <p:cNvSpPr>
            <a:spLocks noGrp="1"/>
          </p:cNvSpPr>
          <p:nvPr>
            <p:ph idx="1"/>
          </p:nvPr>
        </p:nvSpPr>
        <p:spPr>
          <a:xfrm>
            <a:off x="540488" y="1234439"/>
            <a:ext cx="8434179" cy="4703486"/>
          </a:xfrm>
        </p:spPr>
        <p:txBody>
          <a:bodyPr>
            <a:normAutofit/>
          </a:bodyPr>
          <a:lstStyle/>
          <a:p>
            <a:pPr marL="514350" indent="-514350">
              <a:buFont typeface="+mj-lt"/>
              <a:buAutoNum type="arabicPeriod"/>
            </a:pPr>
            <a:endParaRPr lang="en-US" dirty="0"/>
          </a:p>
          <a:p>
            <a:pPr marL="514350" lvl="0" indent="-514350">
              <a:buFont typeface="+mj-lt"/>
              <a:buAutoNum type="arabicPeriod"/>
            </a:pPr>
            <a:r>
              <a:rPr lang="en-US" dirty="0">
                <a:solidFill>
                  <a:srgbClr val="748A32"/>
                </a:solidFill>
              </a:rPr>
              <a:t>Avocado sales will vary directly with the season (hotter months in the countries of production will result in an increase in quantity and quality of the world's avocados.)</a:t>
            </a:r>
          </a:p>
          <a:p>
            <a:pPr marL="514350" indent="-514350">
              <a:buFont typeface="+mj-lt"/>
              <a:buAutoNum type="arabicPeriod"/>
            </a:pPr>
            <a:endParaRPr lang="en-US" dirty="0">
              <a:solidFill>
                <a:srgbClr val="748A32"/>
              </a:solidFill>
            </a:endParaRPr>
          </a:p>
          <a:p>
            <a:pPr marL="514350" lvl="0" indent="-514350">
              <a:buFont typeface="+mj-lt"/>
              <a:buAutoNum type="arabicPeriod"/>
            </a:pPr>
            <a:r>
              <a:rPr lang="en-US" dirty="0">
                <a:solidFill>
                  <a:srgbClr val="748A32"/>
                </a:solidFill>
              </a:rPr>
              <a:t>Avocado prices will correlate with avocado sales volume.</a:t>
            </a:r>
          </a:p>
          <a:p>
            <a:pPr marL="514350" indent="-514350">
              <a:buFont typeface="+mj-lt"/>
              <a:buAutoNum type="arabicPeriod"/>
            </a:pPr>
            <a:endParaRPr lang="en-US" dirty="0"/>
          </a:p>
        </p:txBody>
      </p:sp>
      <p:pic>
        <p:nvPicPr>
          <p:cNvPr id="7" name="Picture 6" descr="A screenshot of a video game&#10;&#10;Description automatically generated with medium confidence">
            <a:extLst>
              <a:ext uri="{FF2B5EF4-FFF2-40B4-BE49-F238E27FC236}">
                <a16:creationId xmlns:a16="http://schemas.microsoft.com/office/drawing/2014/main" id="{DDDE2CB6-931F-CE4B-8662-83D064FC3DDF}"/>
              </a:ext>
            </a:extLst>
          </p:cNvPr>
          <p:cNvPicPr>
            <a:picLocks noChangeAspect="1"/>
          </p:cNvPicPr>
          <p:nvPr/>
        </p:nvPicPr>
        <p:blipFill>
          <a:blip r:embed="rId2"/>
          <a:stretch>
            <a:fillRect/>
          </a:stretch>
        </p:blipFill>
        <p:spPr>
          <a:xfrm rot="21236592">
            <a:off x="8860027" y="1014520"/>
            <a:ext cx="4445000" cy="6261100"/>
          </a:xfrm>
          <a:prstGeom prst="rect">
            <a:avLst/>
          </a:prstGeom>
        </p:spPr>
      </p:pic>
    </p:spTree>
    <p:extLst>
      <p:ext uri="{BB962C8B-B14F-4D97-AF65-F5344CB8AC3E}">
        <p14:creationId xmlns:p14="http://schemas.microsoft.com/office/powerpoint/2010/main" val="3758166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6" name="Picture 5" descr="A picture containing plant&#10;&#10;Description automatically generated">
            <a:extLst>
              <a:ext uri="{FF2B5EF4-FFF2-40B4-BE49-F238E27FC236}">
                <a16:creationId xmlns:a16="http://schemas.microsoft.com/office/drawing/2014/main" id="{0F2EA6CB-D2A9-8B41-BEFA-43BFC96FD1D0}"/>
              </a:ext>
            </a:extLst>
          </p:cNvPr>
          <p:cNvPicPr>
            <a:picLocks noChangeAspect="1"/>
          </p:cNvPicPr>
          <p:nvPr/>
        </p:nvPicPr>
        <p:blipFill>
          <a:blip r:embed="rId2">
            <a:duotone>
              <a:srgbClr val="70AD47">
                <a:shade val="45000"/>
                <a:satMod val="135000"/>
              </a:srgbClr>
              <a:prstClr val="white"/>
            </a:duotone>
            <a:alphaModFix amt="5000"/>
          </a:blip>
          <a:stretch>
            <a:fillRect/>
          </a:stretch>
        </p:blipFill>
        <p:spPr>
          <a:xfrm>
            <a:off x="-1297646" y="-3148677"/>
            <a:ext cx="13943801" cy="9966243"/>
          </a:xfrm>
          <a:prstGeom prst="rect">
            <a:avLst/>
          </a:prstGeom>
        </p:spPr>
      </p:pic>
      <p:sp>
        <p:nvSpPr>
          <p:cNvPr id="28" name="Cloud Callout 27">
            <a:extLst>
              <a:ext uri="{FF2B5EF4-FFF2-40B4-BE49-F238E27FC236}">
                <a16:creationId xmlns:a16="http://schemas.microsoft.com/office/drawing/2014/main" id="{99129B6D-0B25-9341-ADE0-D2F90E0D84FE}"/>
              </a:ext>
            </a:extLst>
          </p:cNvPr>
          <p:cNvSpPr/>
          <p:nvPr/>
        </p:nvSpPr>
        <p:spPr>
          <a:xfrm rot="11307312">
            <a:off x="6821865" y="4256274"/>
            <a:ext cx="4124472" cy="2939092"/>
          </a:xfrm>
          <a:prstGeom prst="cloudCallout">
            <a:avLst/>
          </a:prstGeom>
          <a:solidFill>
            <a:srgbClr val="FFF7D1"/>
          </a:solidFill>
          <a:ln>
            <a:solidFill>
              <a:srgbClr val="E5D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Callout 26">
            <a:extLst>
              <a:ext uri="{FF2B5EF4-FFF2-40B4-BE49-F238E27FC236}">
                <a16:creationId xmlns:a16="http://schemas.microsoft.com/office/drawing/2014/main" id="{924E4E6A-5B89-D140-BFF5-027A341A2967}"/>
              </a:ext>
            </a:extLst>
          </p:cNvPr>
          <p:cNvSpPr/>
          <p:nvPr/>
        </p:nvSpPr>
        <p:spPr>
          <a:xfrm>
            <a:off x="1226160" y="939800"/>
            <a:ext cx="3225800" cy="2298700"/>
          </a:xfrm>
          <a:prstGeom prst="cloudCallout">
            <a:avLst/>
          </a:prstGeom>
          <a:solidFill>
            <a:srgbClr val="FFF7D1"/>
          </a:solidFill>
          <a:ln>
            <a:solidFill>
              <a:srgbClr val="E5DD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4814A-5489-6F4B-B8ED-63A9976E3FFA}"/>
              </a:ext>
            </a:extLst>
          </p:cNvPr>
          <p:cNvSpPr>
            <a:spLocks noGrp="1"/>
          </p:cNvSpPr>
          <p:nvPr>
            <p:ph type="title"/>
          </p:nvPr>
        </p:nvSpPr>
        <p:spPr>
          <a:xfrm>
            <a:off x="321927" y="-255369"/>
            <a:ext cx="5371386" cy="1384995"/>
          </a:xfrm>
        </p:spPr>
        <p:txBody>
          <a:bodyPr>
            <a:normAutofit/>
          </a:bodyPr>
          <a:lstStyle/>
          <a:p>
            <a:r>
              <a:rPr lang="en-US" sz="6000" dirty="0">
                <a:solidFill>
                  <a:srgbClr val="526A29"/>
                </a:solidFill>
                <a:latin typeface="Baloo Tamma" panose="03080902040302020200" pitchFamily="66" charset="77"/>
                <a:cs typeface="Baloo Tamma" panose="03080902040302020200" pitchFamily="66" charset="77"/>
              </a:rPr>
              <a:t>Inspirations</a:t>
            </a:r>
          </a:p>
        </p:txBody>
      </p:sp>
      <p:pic>
        <p:nvPicPr>
          <p:cNvPr id="12" name="Content Placeholder 11" descr="A picture containing green, indoor, yellow, bright&#10;&#10;Description automatically generated">
            <a:extLst>
              <a:ext uri="{FF2B5EF4-FFF2-40B4-BE49-F238E27FC236}">
                <a16:creationId xmlns:a16="http://schemas.microsoft.com/office/drawing/2014/main" id="{5BF1C60B-F812-EC47-B9B6-10AC9CF9801F}"/>
              </a:ext>
            </a:extLst>
          </p:cNvPr>
          <p:cNvPicPr>
            <a:picLocks noGrp="1" noChangeAspect="1"/>
          </p:cNvPicPr>
          <p:nvPr>
            <p:ph idx="1"/>
          </p:nvPr>
        </p:nvPicPr>
        <p:blipFill>
          <a:blip r:embed="rId3"/>
          <a:srcRect l="1734" r="3273" b="3286"/>
          <a:stretch>
            <a:fillRect/>
          </a:stretch>
        </p:blipFill>
        <p:spPr>
          <a:xfrm>
            <a:off x="6198409" y="2592011"/>
            <a:ext cx="5371387" cy="2754024"/>
          </a:xfrm>
          <a:custGeom>
            <a:avLst/>
            <a:gdLst>
              <a:gd name="connsiteX0" fmla="*/ 490547 w 5740400"/>
              <a:gd name="connsiteY0" fmla="*/ 0 h 2943225"/>
              <a:gd name="connsiteX1" fmla="*/ 5249853 w 5740400"/>
              <a:gd name="connsiteY1" fmla="*/ 0 h 2943225"/>
              <a:gd name="connsiteX2" fmla="*/ 5740400 w 5740400"/>
              <a:gd name="connsiteY2" fmla="*/ 490547 h 2943225"/>
              <a:gd name="connsiteX3" fmla="*/ 5740400 w 5740400"/>
              <a:gd name="connsiteY3" fmla="*/ 2452678 h 2943225"/>
              <a:gd name="connsiteX4" fmla="*/ 5249853 w 5740400"/>
              <a:gd name="connsiteY4" fmla="*/ 2943225 h 2943225"/>
              <a:gd name="connsiteX5" fmla="*/ 490547 w 5740400"/>
              <a:gd name="connsiteY5" fmla="*/ 2943225 h 2943225"/>
              <a:gd name="connsiteX6" fmla="*/ 0 w 5740400"/>
              <a:gd name="connsiteY6" fmla="*/ 2452678 h 2943225"/>
              <a:gd name="connsiteX7" fmla="*/ 0 w 5740400"/>
              <a:gd name="connsiteY7" fmla="*/ 490547 h 2943225"/>
              <a:gd name="connsiteX8" fmla="*/ 490547 w 5740400"/>
              <a:gd name="connsiteY8" fmla="*/ 0 h 294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0400" h="2943225">
                <a:moveTo>
                  <a:pt x="490547" y="0"/>
                </a:moveTo>
                <a:lnTo>
                  <a:pt x="5249853" y="0"/>
                </a:lnTo>
                <a:cubicBezTo>
                  <a:pt x="5520775" y="0"/>
                  <a:pt x="5740400" y="219625"/>
                  <a:pt x="5740400" y="490547"/>
                </a:cubicBezTo>
                <a:lnTo>
                  <a:pt x="5740400" y="2452678"/>
                </a:lnTo>
                <a:cubicBezTo>
                  <a:pt x="5740400" y="2723600"/>
                  <a:pt x="5520775" y="2943225"/>
                  <a:pt x="5249853" y="2943225"/>
                </a:cubicBezTo>
                <a:lnTo>
                  <a:pt x="490547" y="2943225"/>
                </a:lnTo>
                <a:cubicBezTo>
                  <a:pt x="219625" y="2943225"/>
                  <a:pt x="0" y="2723600"/>
                  <a:pt x="0" y="2452678"/>
                </a:cubicBezTo>
                <a:lnTo>
                  <a:pt x="0" y="490547"/>
                </a:lnTo>
                <a:cubicBezTo>
                  <a:pt x="0" y="219625"/>
                  <a:pt x="219625" y="0"/>
                  <a:pt x="490547" y="0"/>
                </a:cubicBezTo>
                <a:close/>
              </a:path>
            </a:pathLst>
          </a:custGeom>
        </p:spPr>
      </p:pic>
      <p:sp>
        <p:nvSpPr>
          <p:cNvPr id="4" name="Text Placeholder 3">
            <a:extLst>
              <a:ext uri="{FF2B5EF4-FFF2-40B4-BE49-F238E27FC236}">
                <a16:creationId xmlns:a16="http://schemas.microsoft.com/office/drawing/2014/main" id="{E6819B1A-0C18-D646-AE8F-DF6B78B8C82D}"/>
              </a:ext>
            </a:extLst>
          </p:cNvPr>
          <p:cNvSpPr>
            <a:spLocks noGrp="1"/>
          </p:cNvSpPr>
          <p:nvPr>
            <p:ph type="body" sz="half" idx="2"/>
          </p:nvPr>
        </p:nvSpPr>
        <p:spPr>
          <a:xfrm>
            <a:off x="872942" y="6541976"/>
            <a:ext cx="3932237" cy="444270"/>
          </a:xfrm>
        </p:spPr>
        <p:txBody>
          <a:bodyPr/>
          <a:lstStyle/>
          <a:p>
            <a:r>
              <a:rPr lang="en-US" dirty="0">
                <a:solidFill>
                  <a:srgbClr val="748A32"/>
                </a:solidFill>
                <a:latin typeface="Baloo Tamma" panose="03080902040302020200" pitchFamily="66" charset="77"/>
                <a:cs typeface="Baloo Tamma" panose="03080902040302020200" pitchFamily="66" charset="77"/>
              </a:rPr>
              <a:t>https://</a:t>
            </a:r>
            <a:r>
              <a:rPr lang="en-US" dirty="0" err="1">
                <a:solidFill>
                  <a:srgbClr val="748A32"/>
                </a:solidFill>
                <a:latin typeface="Baloo Tamma" panose="03080902040302020200" pitchFamily="66" charset="77"/>
                <a:cs typeface="Baloo Tamma" panose="03080902040302020200" pitchFamily="66" charset="77"/>
              </a:rPr>
              <a:t>www.imdb.com</a:t>
            </a:r>
            <a:r>
              <a:rPr lang="en-US" dirty="0">
                <a:solidFill>
                  <a:srgbClr val="748A32"/>
                </a:solidFill>
                <a:latin typeface="Baloo Tamma" panose="03080902040302020200" pitchFamily="66" charset="77"/>
                <a:cs typeface="Baloo Tamma" panose="03080902040302020200" pitchFamily="66" charset="77"/>
              </a:rPr>
              <a:t>/title/tt11064620/</a:t>
            </a:r>
          </a:p>
        </p:txBody>
      </p:sp>
      <p:pic>
        <p:nvPicPr>
          <p:cNvPr id="9" name="Picture 8">
            <a:extLst>
              <a:ext uri="{FF2B5EF4-FFF2-40B4-BE49-F238E27FC236}">
                <a16:creationId xmlns:a16="http://schemas.microsoft.com/office/drawing/2014/main" id="{2E495FBD-7286-054F-BAB0-CD227A0DA7FA}"/>
              </a:ext>
            </a:extLst>
          </p:cNvPr>
          <p:cNvPicPr>
            <a:picLocks noChangeAspect="1"/>
          </p:cNvPicPr>
          <p:nvPr/>
        </p:nvPicPr>
        <p:blipFill>
          <a:blip r:embed="rId4"/>
          <a:srcRect b="1191"/>
          <a:stretch/>
        </p:blipFill>
        <p:spPr>
          <a:xfrm>
            <a:off x="321927" y="2349650"/>
            <a:ext cx="5034266" cy="4175126"/>
          </a:xfrm>
          <a:custGeom>
            <a:avLst/>
            <a:gdLst>
              <a:gd name="connsiteX0" fmla="*/ 695868 w 5034266"/>
              <a:gd name="connsiteY0" fmla="*/ 0 h 4175126"/>
              <a:gd name="connsiteX1" fmla="*/ 4338398 w 5034266"/>
              <a:gd name="connsiteY1" fmla="*/ 0 h 4175126"/>
              <a:gd name="connsiteX2" fmla="*/ 5034266 w 5034266"/>
              <a:gd name="connsiteY2" fmla="*/ 695868 h 4175126"/>
              <a:gd name="connsiteX3" fmla="*/ 5034266 w 5034266"/>
              <a:gd name="connsiteY3" fmla="*/ 3479258 h 4175126"/>
              <a:gd name="connsiteX4" fmla="*/ 4338398 w 5034266"/>
              <a:gd name="connsiteY4" fmla="*/ 4175126 h 4175126"/>
              <a:gd name="connsiteX5" fmla="*/ 695868 w 5034266"/>
              <a:gd name="connsiteY5" fmla="*/ 4175126 h 4175126"/>
              <a:gd name="connsiteX6" fmla="*/ 0 w 5034266"/>
              <a:gd name="connsiteY6" fmla="*/ 3479258 h 4175126"/>
              <a:gd name="connsiteX7" fmla="*/ 0 w 5034266"/>
              <a:gd name="connsiteY7" fmla="*/ 695868 h 4175126"/>
              <a:gd name="connsiteX8" fmla="*/ 695868 w 5034266"/>
              <a:gd name="connsiteY8" fmla="*/ 0 h 417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34266" h="4175126">
                <a:moveTo>
                  <a:pt x="695868" y="0"/>
                </a:moveTo>
                <a:lnTo>
                  <a:pt x="4338398" y="0"/>
                </a:lnTo>
                <a:cubicBezTo>
                  <a:pt x="4722715" y="0"/>
                  <a:pt x="5034266" y="311551"/>
                  <a:pt x="5034266" y="695868"/>
                </a:cubicBezTo>
                <a:lnTo>
                  <a:pt x="5034266" y="3479258"/>
                </a:lnTo>
                <a:cubicBezTo>
                  <a:pt x="5034266" y="3863575"/>
                  <a:pt x="4722715" y="4175126"/>
                  <a:pt x="4338398" y="4175126"/>
                </a:cubicBezTo>
                <a:lnTo>
                  <a:pt x="695868" y="4175126"/>
                </a:lnTo>
                <a:cubicBezTo>
                  <a:pt x="311551" y="4175126"/>
                  <a:pt x="0" y="3863575"/>
                  <a:pt x="0" y="3479258"/>
                </a:cubicBezTo>
                <a:lnTo>
                  <a:pt x="0" y="695868"/>
                </a:lnTo>
                <a:cubicBezTo>
                  <a:pt x="0" y="311551"/>
                  <a:pt x="311551" y="0"/>
                  <a:pt x="695868" y="0"/>
                </a:cubicBezTo>
                <a:close/>
              </a:path>
            </a:pathLst>
          </a:custGeom>
        </p:spPr>
      </p:pic>
      <p:sp>
        <p:nvSpPr>
          <p:cNvPr id="19" name="TextBox 18">
            <a:extLst>
              <a:ext uri="{FF2B5EF4-FFF2-40B4-BE49-F238E27FC236}">
                <a16:creationId xmlns:a16="http://schemas.microsoft.com/office/drawing/2014/main" id="{756DCF43-5E72-104F-9AFE-CF1B87FADB67}"/>
              </a:ext>
            </a:extLst>
          </p:cNvPr>
          <p:cNvSpPr txBox="1"/>
          <p:nvPr/>
        </p:nvSpPr>
        <p:spPr>
          <a:xfrm>
            <a:off x="1394720" y="1234281"/>
            <a:ext cx="3225800" cy="1200329"/>
          </a:xfrm>
          <a:prstGeom prst="rect">
            <a:avLst/>
          </a:prstGeom>
          <a:noFill/>
        </p:spPr>
        <p:txBody>
          <a:bodyPr wrap="square" rtlCol="0">
            <a:spAutoFit/>
          </a:bodyPr>
          <a:lstStyle/>
          <a:p>
            <a:pPr algn="ctr"/>
            <a:r>
              <a:rPr lang="en-US" sz="2400" dirty="0">
                <a:solidFill>
                  <a:srgbClr val="9E5A36"/>
                </a:solidFill>
                <a:latin typeface="Baloo Tamma" panose="03080902040302020200" pitchFamily="66" charset="77"/>
                <a:cs typeface="Baloo Tamma" panose="03080902040302020200" pitchFamily="66" charset="77"/>
              </a:rPr>
              <a:t>“…a magnet for money-hungry cartels.”</a:t>
            </a:r>
          </a:p>
        </p:txBody>
      </p:sp>
      <p:sp>
        <p:nvSpPr>
          <p:cNvPr id="20" name="TextBox 19">
            <a:extLst>
              <a:ext uri="{FF2B5EF4-FFF2-40B4-BE49-F238E27FC236}">
                <a16:creationId xmlns:a16="http://schemas.microsoft.com/office/drawing/2014/main" id="{51C0CB10-FAAF-7140-8F6B-79124F6F9A8C}"/>
              </a:ext>
            </a:extLst>
          </p:cNvPr>
          <p:cNvSpPr txBox="1"/>
          <p:nvPr/>
        </p:nvSpPr>
        <p:spPr>
          <a:xfrm>
            <a:off x="7148068" y="5416586"/>
            <a:ext cx="4102100" cy="1569660"/>
          </a:xfrm>
          <a:prstGeom prst="rect">
            <a:avLst/>
          </a:prstGeom>
          <a:noFill/>
        </p:spPr>
        <p:txBody>
          <a:bodyPr wrap="square" rtlCol="0">
            <a:spAutoFit/>
          </a:bodyPr>
          <a:lstStyle/>
          <a:p>
            <a:r>
              <a:rPr lang="en-US" sz="3200" dirty="0">
                <a:solidFill>
                  <a:srgbClr val="9E5A36"/>
                </a:solidFill>
                <a:latin typeface="Baloo Tamma" panose="03080902040302020200" pitchFamily="66" charset="77"/>
                <a:cs typeface="Baloo Tamma" panose="03080902040302020200" pitchFamily="66" charset="77"/>
              </a:rPr>
              <a:t>“This avocado armchair could be the future of AI.”</a:t>
            </a:r>
          </a:p>
        </p:txBody>
      </p:sp>
      <p:pic>
        <p:nvPicPr>
          <p:cNvPr id="24" name="Picture 23" descr="Chart, treemap chart&#10;&#10;Description automatically generated">
            <a:extLst>
              <a:ext uri="{FF2B5EF4-FFF2-40B4-BE49-F238E27FC236}">
                <a16:creationId xmlns:a16="http://schemas.microsoft.com/office/drawing/2014/main" id="{6BC3D979-5654-2747-A8A3-413B028F485A}"/>
              </a:ext>
            </a:extLst>
          </p:cNvPr>
          <p:cNvPicPr>
            <a:picLocks noChangeAspect="1"/>
          </p:cNvPicPr>
          <p:nvPr/>
        </p:nvPicPr>
        <p:blipFill>
          <a:blip r:embed="rId5"/>
          <a:srcRect l="2002" r="2279" b="2299"/>
          <a:stretch>
            <a:fillRect/>
          </a:stretch>
        </p:blipFill>
        <p:spPr>
          <a:xfrm>
            <a:off x="6637580" y="300597"/>
            <a:ext cx="4239202" cy="2163501"/>
          </a:xfrm>
          <a:custGeom>
            <a:avLst/>
            <a:gdLst>
              <a:gd name="connsiteX0" fmla="*/ 338126 w 3975100"/>
              <a:gd name="connsiteY0" fmla="*/ 0 h 2028715"/>
              <a:gd name="connsiteX1" fmla="*/ 3636974 w 3975100"/>
              <a:gd name="connsiteY1" fmla="*/ 0 h 2028715"/>
              <a:gd name="connsiteX2" fmla="*/ 3975100 w 3975100"/>
              <a:gd name="connsiteY2" fmla="*/ 338126 h 2028715"/>
              <a:gd name="connsiteX3" fmla="*/ 3975100 w 3975100"/>
              <a:gd name="connsiteY3" fmla="*/ 1690589 h 2028715"/>
              <a:gd name="connsiteX4" fmla="*/ 3636974 w 3975100"/>
              <a:gd name="connsiteY4" fmla="*/ 2028715 h 2028715"/>
              <a:gd name="connsiteX5" fmla="*/ 338126 w 3975100"/>
              <a:gd name="connsiteY5" fmla="*/ 2028715 h 2028715"/>
              <a:gd name="connsiteX6" fmla="*/ 0 w 3975100"/>
              <a:gd name="connsiteY6" fmla="*/ 1690589 h 2028715"/>
              <a:gd name="connsiteX7" fmla="*/ 0 w 3975100"/>
              <a:gd name="connsiteY7" fmla="*/ 338126 h 2028715"/>
              <a:gd name="connsiteX8" fmla="*/ 338126 w 3975100"/>
              <a:gd name="connsiteY8" fmla="*/ 0 h 2028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75100" h="2028715">
                <a:moveTo>
                  <a:pt x="338126" y="0"/>
                </a:moveTo>
                <a:lnTo>
                  <a:pt x="3636974" y="0"/>
                </a:lnTo>
                <a:cubicBezTo>
                  <a:pt x="3823716" y="0"/>
                  <a:pt x="3975100" y="151384"/>
                  <a:pt x="3975100" y="338126"/>
                </a:cubicBezTo>
                <a:lnTo>
                  <a:pt x="3975100" y="1690589"/>
                </a:lnTo>
                <a:cubicBezTo>
                  <a:pt x="3975100" y="1877331"/>
                  <a:pt x="3823716" y="2028715"/>
                  <a:pt x="3636974" y="2028715"/>
                </a:cubicBezTo>
                <a:lnTo>
                  <a:pt x="338126" y="2028715"/>
                </a:lnTo>
                <a:cubicBezTo>
                  <a:pt x="151384" y="2028715"/>
                  <a:pt x="0" y="1877331"/>
                  <a:pt x="0" y="1690589"/>
                </a:cubicBezTo>
                <a:lnTo>
                  <a:pt x="0" y="338126"/>
                </a:lnTo>
                <a:cubicBezTo>
                  <a:pt x="0" y="151384"/>
                  <a:pt x="151384" y="0"/>
                  <a:pt x="338126" y="0"/>
                </a:cubicBezTo>
                <a:close/>
              </a:path>
            </a:pathLst>
          </a:custGeom>
        </p:spPr>
      </p:pic>
      <p:pic>
        <p:nvPicPr>
          <p:cNvPr id="26" name="Picture 25" descr="A picture containing fruit, avocado, sliced&#10;&#10;Description automatically generated">
            <a:extLst>
              <a:ext uri="{FF2B5EF4-FFF2-40B4-BE49-F238E27FC236}">
                <a16:creationId xmlns:a16="http://schemas.microsoft.com/office/drawing/2014/main" id="{4CA5CCA7-DF7B-7740-9F47-1AF05E416F4A}"/>
              </a:ext>
            </a:extLst>
          </p:cNvPr>
          <p:cNvPicPr>
            <a:picLocks noChangeAspect="1"/>
          </p:cNvPicPr>
          <p:nvPr/>
        </p:nvPicPr>
        <p:blipFill>
          <a:blip r:embed="rId6"/>
          <a:stretch>
            <a:fillRect/>
          </a:stretch>
        </p:blipFill>
        <p:spPr>
          <a:xfrm>
            <a:off x="5129102" y="357959"/>
            <a:ext cx="1090307" cy="1685020"/>
          </a:xfrm>
          <a:prstGeom prst="rect">
            <a:avLst/>
          </a:prstGeom>
        </p:spPr>
      </p:pic>
    </p:spTree>
    <p:extLst>
      <p:ext uri="{BB962C8B-B14F-4D97-AF65-F5344CB8AC3E}">
        <p14:creationId xmlns:p14="http://schemas.microsoft.com/office/powerpoint/2010/main" val="2863624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773D0-E67C-AA40-9199-4390E481D113}"/>
              </a:ext>
            </a:extLst>
          </p:cNvPr>
          <p:cNvSpPr>
            <a:spLocks noGrp="1"/>
          </p:cNvSpPr>
          <p:nvPr>
            <p:ph type="title"/>
          </p:nvPr>
        </p:nvSpPr>
        <p:spPr>
          <a:xfrm>
            <a:off x="711197" y="465436"/>
            <a:ext cx="5607051" cy="1168400"/>
          </a:xfrm>
        </p:spPr>
        <p:txBody>
          <a:bodyPr>
            <a:noAutofit/>
          </a:bodyPr>
          <a:lstStyle/>
          <a:p>
            <a:r>
              <a:rPr lang="en-US" sz="5400" dirty="0">
                <a:solidFill>
                  <a:srgbClr val="526A29"/>
                </a:solidFill>
                <a:latin typeface="Baloo Tamma" panose="03080902040302020200" pitchFamily="66" charset="77"/>
                <a:cs typeface="Baloo Tamma" panose="03080902040302020200" pitchFamily="66" charset="77"/>
              </a:rPr>
              <a:t>Extract the DATA</a:t>
            </a:r>
          </a:p>
        </p:txBody>
      </p:sp>
      <p:sp>
        <p:nvSpPr>
          <p:cNvPr id="3" name="Content Placeholder 2">
            <a:extLst>
              <a:ext uri="{FF2B5EF4-FFF2-40B4-BE49-F238E27FC236}">
                <a16:creationId xmlns:a16="http://schemas.microsoft.com/office/drawing/2014/main" id="{432547C9-7BD4-4D46-9C5C-35A85A063CCE}"/>
              </a:ext>
            </a:extLst>
          </p:cNvPr>
          <p:cNvSpPr>
            <a:spLocks noGrp="1"/>
          </p:cNvSpPr>
          <p:nvPr>
            <p:ph idx="1"/>
          </p:nvPr>
        </p:nvSpPr>
        <p:spPr>
          <a:xfrm>
            <a:off x="711199" y="1716088"/>
            <a:ext cx="6172200" cy="4873625"/>
          </a:xfrm>
        </p:spPr>
        <p:txBody>
          <a:bodyPr>
            <a:normAutofit/>
          </a:bodyPr>
          <a:lstStyle/>
          <a:p>
            <a:pPr marL="0" indent="0" fontAlgn="base">
              <a:lnSpc>
                <a:spcPct val="150000"/>
              </a:lnSpc>
              <a:buNone/>
            </a:pPr>
            <a:r>
              <a:rPr lang="en-US" sz="1900" dirty="0">
                <a:solidFill>
                  <a:srgbClr val="748A32"/>
                </a:solidFill>
              </a:rPr>
              <a:t>Data used “is an updated version of the </a:t>
            </a:r>
            <a:r>
              <a:rPr lang="en-US" sz="1900" dirty="0">
                <a:solidFill>
                  <a:srgbClr val="748A32"/>
                </a:solidFill>
                <a:hlinkClick r:id="rId2">
                  <a:extLst>
                    <a:ext uri="{A12FA001-AC4F-418D-AE19-62706E023703}">
                      <ahyp:hlinkClr xmlns:ahyp="http://schemas.microsoft.com/office/drawing/2018/hyperlinkcolor" val="tx"/>
                    </a:ext>
                  </a:extLst>
                </a:hlinkClick>
              </a:rPr>
              <a:t>avocado dataset</a:t>
            </a:r>
            <a:r>
              <a:rPr lang="en-US" sz="1900" dirty="0">
                <a:solidFill>
                  <a:srgbClr val="748A32"/>
                </a:solidFill>
              </a:rPr>
              <a:t> originally compiled from the </a:t>
            </a:r>
            <a:r>
              <a:rPr lang="en-US" sz="1900" dirty="0">
                <a:solidFill>
                  <a:srgbClr val="748A32"/>
                </a:solidFill>
                <a:hlinkClick r:id="rId3">
                  <a:extLst>
                    <a:ext uri="{A12FA001-AC4F-418D-AE19-62706E023703}">
                      <ahyp:hlinkClr xmlns:ahyp="http://schemas.microsoft.com/office/drawing/2018/hyperlinkcolor" val="tx"/>
                    </a:ext>
                  </a:extLst>
                </a:hlinkClick>
              </a:rPr>
              <a:t>Hass Avocado Board</a:t>
            </a:r>
            <a:r>
              <a:rPr lang="en-US" sz="1900" dirty="0">
                <a:solidFill>
                  <a:srgbClr val="748A32"/>
                </a:solidFill>
              </a:rPr>
              <a:t> (or HAB, for short) data and published on Kaggle by </a:t>
            </a:r>
            <a:r>
              <a:rPr lang="en-US" sz="1900" dirty="0">
                <a:solidFill>
                  <a:srgbClr val="748A32"/>
                </a:solidFill>
                <a:hlinkClick r:id="rId4">
                  <a:extLst>
                    <a:ext uri="{A12FA001-AC4F-418D-AE19-62706E023703}">
                      <ahyp:hlinkClr xmlns:ahyp="http://schemas.microsoft.com/office/drawing/2018/hyperlinkcolor" val="tx"/>
                    </a:ext>
                  </a:extLst>
                </a:hlinkClick>
              </a:rPr>
              <a:t>Justin Kiggins</a:t>
            </a:r>
            <a:r>
              <a:rPr lang="en-US" sz="1900" dirty="0">
                <a:solidFill>
                  <a:srgbClr val="748A32"/>
                </a:solidFill>
              </a:rPr>
              <a:t> in 2018. The dataset features historical data on avocado prices and sales volume in multiple cities, states, and regions of the USA.” </a:t>
            </a:r>
          </a:p>
          <a:p>
            <a:pPr marL="0" indent="0">
              <a:buNone/>
            </a:pPr>
            <a:endParaRPr lang="en-US" dirty="0"/>
          </a:p>
        </p:txBody>
      </p:sp>
      <p:sp>
        <p:nvSpPr>
          <p:cNvPr id="4" name="Text Placeholder 3">
            <a:extLst>
              <a:ext uri="{FF2B5EF4-FFF2-40B4-BE49-F238E27FC236}">
                <a16:creationId xmlns:a16="http://schemas.microsoft.com/office/drawing/2014/main" id="{C3CAAD6A-07A9-DB4A-8BFD-614A9F8A1C29}"/>
              </a:ext>
            </a:extLst>
          </p:cNvPr>
          <p:cNvSpPr>
            <a:spLocks noGrp="1"/>
          </p:cNvSpPr>
          <p:nvPr>
            <p:ph type="body" sz="half" idx="2"/>
          </p:nvPr>
        </p:nvSpPr>
        <p:spPr>
          <a:xfrm>
            <a:off x="711199" y="1409699"/>
            <a:ext cx="6172200" cy="215901"/>
          </a:xfrm>
        </p:spPr>
        <p:txBody>
          <a:bodyPr>
            <a:noAutofit/>
          </a:bodyPr>
          <a:lstStyle/>
          <a:p>
            <a:r>
              <a:rPr lang="en-US" sz="1400" dirty="0">
                <a:solidFill>
                  <a:srgbClr val="748A32"/>
                </a:solidFill>
              </a:rPr>
              <a:t>Kaggle - </a:t>
            </a:r>
            <a:r>
              <a:rPr lang="en-US" sz="1400" dirty="0">
                <a:solidFill>
                  <a:srgbClr val="9E5A36"/>
                </a:solidFill>
              </a:rPr>
              <a:t>https://</a:t>
            </a:r>
            <a:r>
              <a:rPr lang="en-US" sz="1400" dirty="0" err="1">
                <a:solidFill>
                  <a:srgbClr val="9E5A36"/>
                </a:solidFill>
              </a:rPr>
              <a:t>www.kaggle.com</a:t>
            </a:r>
            <a:r>
              <a:rPr lang="en-US" sz="1400" dirty="0">
                <a:solidFill>
                  <a:srgbClr val="9E5A36"/>
                </a:solidFill>
              </a:rPr>
              <a:t>/</a:t>
            </a:r>
            <a:r>
              <a:rPr lang="en-US" sz="1400" dirty="0" err="1">
                <a:solidFill>
                  <a:srgbClr val="9E5A36"/>
                </a:solidFill>
              </a:rPr>
              <a:t>timmate</a:t>
            </a:r>
            <a:r>
              <a:rPr lang="en-US" sz="1400" dirty="0">
                <a:solidFill>
                  <a:srgbClr val="9E5A36"/>
                </a:solidFill>
              </a:rPr>
              <a:t>/avocado-prices-2020.csv</a:t>
            </a:r>
          </a:p>
        </p:txBody>
      </p:sp>
      <p:sp>
        <p:nvSpPr>
          <p:cNvPr id="8" name="TextBox 7">
            <a:extLst>
              <a:ext uri="{FF2B5EF4-FFF2-40B4-BE49-F238E27FC236}">
                <a16:creationId xmlns:a16="http://schemas.microsoft.com/office/drawing/2014/main" id="{DE892544-7BF1-2148-A5C9-8BC4C5709C2C}"/>
              </a:ext>
            </a:extLst>
          </p:cNvPr>
          <p:cNvSpPr txBox="1"/>
          <p:nvPr/>
        </p:nvSpPr>
        <p:spPr>
          <a:xfrm>
            <a:off x="711197" y="4608035"/>
            <a:ext cx="4640139" cy="1200329"/>
          </a:xfrm>
          <a:prstGeom prst="rect">
            <a:avLst/>
          </a:prstGeom>
          <a:noFill/>
        </p:spPr>
        <p:txBody>
          <a:bodyPr wrap="square" rtlCol="0">
            <a:spAutoFit/>
          </a:bodyPr>
          <a:lstStyle/>
          <a:p>
            <a:r>
              <a:rPr lang="en-US" sz="2400" dirty="0">
                <a:solidFill>
                  <a:srgbClr val="526A29"/>
                </a:solidFill>
                <a:latin typeface="Baloo Tamma" panose="03080902040302020200" pitchFamily="66" charset="77"/>
                <a:cs typeface="Baloo Tamma" panose="03080902040302020200" pitchFamily="66" charset="77"/>
              </a:rPr>
              <a:t>This updated version contains data from 4 January 2015 up to 17 May 2020</a:t>
            </a:r>
          </a:p>
        </p:txBody>
      </p:sp>
      <p:sp>
        <p:nvSpPr>
          <p:cNvPr id="5" name="Rectangle 4">
            <a:extLst>
              <a:ext uri="{FF2B5EF4-FFF2-40B4-BE49-F238E27FC236}">
                <a16:creationId xmlns:a16="http://schemas.microsoft.com/office/drawing/2014/main" id="{2156653E-F87B-B341-802E-F56CB8D13A0C}"/>
              </a:ext>
            </a:extLst>
          </p:cNvPr>
          <p:cNvSpPr/>
          <p:nvPr/>
        </p:nvSpPr>
        <p:spPr>
          <a:xfrm>
            <a:off x="6883400" y="0"/>
            <a:ext cx="5308600" cy="6924973"/>
          </a:xfrm>
          <a:prstGeom prst="rect">
            <a:avLst/>
          </a:prstGeom>
          <a:gradFill>
            <a:gsLst>
              <a:gs pos="0">
                <a:srgbClr val="E3D59F"/>
              </a:gs>
              <a:gs pos="67000">
                <a:srgbClr val="FFF7D1"/>
              </a:gs>
              <a:gs pos="97000">
                <a:srgbClr val="E3D59F"/>
              </a:gs>
              <a:gs pos="100000">
                <a:srgbClr val="E3D59F"/>
              </a:gs>
            </a:gsLst>
            <a:path path="circle">
              <a:fillToRect l="100000" t="100000"/>
            </a:path>
          </a:gradFill>
        </p:spPr>
        <p:txBody>
          <a:bodyPr wrap="square">
            <a:spAutoFit/>
          </a:bodyPr>
          <a:lstStyle/>
          <a:p>
            <a:pPr fontAlgn="base">
              <a:lnSpc>
                <a:spcPct val="200000"/>
              </a:lnSpc>
            </a:pPr>
            <a:endParaRPr lang="en-US" sz="1600" b="0" i="0" dirty="0">
              <a:solidFill>
                <a:srgbClr val="C75E16"/>
              </a:solidFill>
              <a:effectLst/>
              <a:latin typeface="Baloo Tamma" panose="03080902040302020200" pitchFamily="66" charset="77"/>
              <a:cs typeface="Baloo Tamma" panose="03080902040302020200" pitchFamily="66" charset="77"/>
            </a:endParaRPr>
          </a:p>
          <a:p>
            <a:pPr fontAlgn="base">
              <a:lnSpc>
                <a:spcPct val="200000"/>
              </a:lnSpc>
            </a:pPr>
            <a:endParaRPr lang="en-US" sz="1600" dirty="0">
              <a:solidFill>
                <a:srgbClr val="C75E16"/>
              </a:solidFill>
              <a:latin typeface="Baloo Tamma" panose="03080902040302020200" pitchFamily="66" charset="77"/>
              <a:cs typeface="Baloo Tamma" panose="03080902040302020200" pitchFamily="66" charset="77"/>
            </a:endParaRPr>
          </a:p>
          <a:p>
            <a:pPr fontAlgn="base">
              <a:lnSpc>
                <a:spcPct val="200000"/>
              </a:lnSpc>
            </a:pPr>
            <a:r>
              <a:rPr lang="en-US" sz="1600" b="0" i="0" dirty="0">
                <a:solidFill>
                  <a:srgbClr val="C75E16"/>
                </a:solidFill>
                <a:effectLst/>
                <a:latin typeface="Baloo Tamma" panose="03080902040302020200" pitchFamily="66" charset="77"/>
                <a:cs typeface="Baloo Tamma" panose="03080902040302020200" pitchFamily="66" charset="77"/>
              </a:rPr>
              <a:t>Some relevant columns in the dataset:</a:t>
            </a:r>
          </a:p>
          <a:p>
            <a:pPr fontAlgn="base">
              <a:lnSpc>
                <a:spcPct val="200000"/>
              </a:lnSpc>
              <a:buFont typeface="Arial" panose="020B0604020202020204" pitchFamily="34" charset="0"/>
              <a:buChar char="•"/>
            </a:pPr>
            <a:r>
              <a:rPr lang="en-US" sz="1600" b="0" i="0" dirty="0">
                <a:solidFill>
                  <a:srgbClr val="526A29"/>
                </a:solidFill>
                <a:effectLst/>
                <a:latin typeface="Baloo Tamma" panose="03080902040302020200" pitchFamily="66" charset="77"/>
                <a:cs typeface="Baloo Tamma" panose="03080902040302020200" pitchFamily="66" charset="77"/>
              </a:rPr>
              <a:t>Date - </a:t>
            </a:r>
            <a:r>
              <a:rPr lang="en-US" sz="1600" b="0" i="0" dirty="0">
                <a:solidFill>
                  <a:srgbClr val="748A32"/>
                </a:solidFill>
                <a:effectLst/>
                <a:latin typeface="Baloo Tamma" panose="03080902040302020200" pitchFamily="66" charset="77"/>
                <a:cs typeface="Baloo Tamma" panose="03080902040302020200" pitchFamily="66" charset="77"/>
              </a:rPr>
              <a:t>The date of the observation</a:t>
            </a:r>
          </a:p>
          <a:p>
            <a:pPr fontAlgn="base">
              <a:lnSpc>
                <a:spcPct val="200000"/>
              </a:lnSpc>
              <a:buFont typeface="Arial" panose="020B0604020202020204" pitchFamily="34" charset="0"/>
              <a:buChar char="•"/>
            </a:pPr>
            <a:r>
              <a:rPr lang="en-US" sz="1600" b="0" i="0" dirty="0">
                <a:solidFill>
                  <a:srgbClr val="526A29"/>
                </a:solidFill>
                <a:effectLst/>
                <a:latin typeface="Baloo Tamma" panose="03080902040302020200" pitchFamily="66" charset="77"/>
                <a:cs typeface="Baloo Tamma" panose="03080902040302020200" pitchFamily="66" charset="77"/>
              </a:rPr>
              <a:t>Average Price - </a:t>
            </a:r>
            <a:r>
              <a:rPr lang="en-US" sz="1600" b="0" i="0" dirty="0">
                <a:solidFill>
                  <a:srgbClr val="748A32"/>
                </a:solidFill>
                <a:effectLst/>
                <a:latin typeface="Baloo Tamma" panose="03080902040302020200" pitchFamily="66" charset="77"/>
                <a:cs typeface="Baloo Tamma" panose="03080902040302020200" pitchFamily="66" charset="77"/>
              </a:rPr>
              <a:t>the average price of a single avocado</a:t>
            </a:r>
          </a:p>
          <a:p>
            <a:pPr fontAlgn="base">
              <a:lnSpc>
                <a:spcPct val="200000"/>
              </a:lnSpc>
              <a:buFont typeface="Arial" panose="020B0604020202020204" pitchFamily="34" charset="0"/>
              <a:buChar char="•"/>
            </a:pPr>
            <a:r>
              <a:rPr lang="en-US" sz="1600" b="0" i="0" dirty="0">
                <a:solidFill>
                  <a:srgbClr val="526A29"/>
                </a:solidFill>
                <a:effectLst/>
                <a:latin typeface="Baloo Tamma" panose="03080902040302020200" pitchFamily="66" charset="77"/>
                <a:cs typeface="Baloo Tamma" panose="03080902040302020200" pitchFamily="66" charset="77"/>
              </a:rPr>
              <a:t>type - </a:t>
            </a:r>
            <a:r>
              <a:rPr lang="en-US" sz="1600" b="0" i="0" dirty="0">
                <a:solidFill>
                  <a:srgbClr val="748A32"/>
                </a:solidFill>
                <a:effectLst/>
                <a:latin typeface="Baloo Tamma" panose="03080902040302020200" pitchFamily="66" charset="77"/>
                <a:cs typeface="Baloo Tamma" panose="03080902040302020200" pitchFamily="66" charset="77"/>
              </a:rPr>
              <a:t>conventional or organic</a:t>
            </a:r>
          </a:p>
          <a:p>
            <a:pPr fontAlgn="base">
              <a:lnSpc>
                <a:spcPct val="200000"/>
              </a:lnSpc>
              <a:buFont typeface="Arial" panose="020B0604020202020204" pitchFamily="34" charset="0"/>
              <a:buChar char="•"/>
            </a:pPr>
            <a:r>
              <a:rPr lang="en-US" sz="1600" b="0" i="0" dirty="0">
                <a:solidFill>
                  <a:srgbClr val="526A29"/>
                </a:solidFill>
                <a:effectLst/>
                <a:latin typeface="Baloo Tamma" panose="03080902040302020200" pitchFamily="66" charset="77"/>
                <a:cs typeface="Baloo Tamma" panose="03080902040302020200" pitchFamily="66" charset="77"/>
              </a:rPr>
              <a:t>year - </a:t>
            </a:r>
            <a:r>
              <a:rPr lang="en-US" sz="1600" b="0" i="0" dirty="0">
                <a:solidFill>
                  <a:srgbClr val="748A32"/>
                </a:solidFill>
                <a:effectLst/>
                <a:latin typeface="Baloo Tamma" panose="03080902040302020200" pitchFamily="66" charset="77"/>
                <a:cs typeface="Baloo Tamma" panose="03080902040302020200" pitchFamily="66" charset="77"/>
              </a:rPr>
              <a:t>the year</a:t>
            </a:r>
          </a:p>
          <a:p>
            <a:pPr fontAlgn="base">
              <a:lnSpc>
                <a:spcPct val="200000"/>
              </a:lnSpc>
              <a:buFont typeface="Arial" panose="020B0604020202020204" pitchFamily="34" charset="0"/>
              <a:buChar char="•"/>
            </a:pPr>
            <a:r>
              <a:rPr lang="en-US" sz="1600" b="0" i="0" dirty="0">
                <a:solidFill>
                  <a:srgbClr val="526A29"/>
                </a:solidFill>
                <a:effectLst/>
                <a:latin typeface="Baloo Tamma" panose="03080902040302020200" pitchFamily="66" charset="77"/>
                <a:cs typeface="Baloo Tamma" panose="03080902040302020200" pitchFamily="66" charset="77"/>
              </a:rPr>
              <a:t>Region - </a:t>
            </a:r>
            <a:r>
              <a:rPr lang="en-US" sz="1600" b="0" i="0" dirty="0">
                <a:solidFill>
                  <a:srgbClr val="748A32"/>
                </a:solidFill>
                <a:effectLst/>
                <a:latin typeface="Baloo Tamma" panose="03080902040302020200" pitchFamily="66" charset="77"/>
                <a:cs typeface="Baloo Tamma" panose="03080902040302020200" pitchFamily="66" charset="77"/>
              </a:rPr>
              <a:t>the city or region of the observation</a:t>
            </a:r>
          </a:p>
          <a:p>
            <a:pPr fontAlgn="base">
              <a:lnSpc>
                <a:spcPct val="200000"/>
              </a:lnSpc>
              <a:buFont typeface="Arial" panose="020B0604020202020204" pitchFamily="34" charset="0"/>
              <a:buChar char="•"/>
            </a:pPr>
            <a:r>
              <a:rPr lang="en-US" sz="1600" b="0" i="0" dirty="0">
                <a:solidFill>
                  <a:srgbClr val="526A29"/>
                </a:solidFill>
                <a:effectLst/>
                <a:latin typeface="Baloo Tamma" panose="03080902040302020200" pitchFamily="66" charset="77"/>
                <a:cs typeface="Baloo Tamma" panose="03080902040302020200" pitchFamily="66" charset="77"/>
              </a:rPr>
              <a:t>Total Volume - </a:t>
            </a:r>
            <a:r>
              <a:rPr lang="en-US" sz="1600" b="0" i="0" dirty="0">
                <a:solidFill>
                  <a:srgbClr val="748A32"/>
                </a:solidFill>
                <a:effectLst/>
                <a:latin typeface="Baloo Tamma" panose="03080902040302020200" pitchFamily="66" charset="77"/>
                <a:cs typeface="Baloo Tamma" panose="03080902040302020200" pitchFamily="66" charset="77"/>
              </a:rPr>
              <a:t>Total number of avocados sold</a:t>
            </a:r>
          </a:p>
          <a:p>
            <a:pPr fontAlgn="base">
              <a:lnSpc>
                <a:spcPct val="200000"/>
              </a:lnSpc>
              <a:buFont typeface="Arial" panose="020B0604020202020204" pitchFamily="34" charset="0"/>
              <a:buChar char="•"/>
            </a:pPr>
            <a:r>
              <a:rPr lang="en-US" sz="1600" b="0" i="0" dirty="0">
                <a:solidFill>
                  <a:srgbClr val="526A29"/>
                </a:solidFill>
                <a:effectLst/>
                <a:latin typeface="Baloo Tamma" panose="03080902040302020200" pitchFamily="66" charset="77"/>
                <a:cs typeface="Baloo Tamma" panose="03080902040302020200" pitchFamily="66" charset="77"/>
              </a:rPr>
              <a:t>4046 - </a:t>
            </a:r>
            <a:r>
              <a:rPr lang="en-US" sz="1600" b="0" i="0" dirty="0">
                <a:solidFill>
                  <a:srgbClr val="748A32"/>
                </a:solidFill>
                <a:effectLst/>
                <a:latin typeface="Baloo Tamma" panose="03080902040302020200" pitchFamily="66" charset="77"/>
                <a:cs typeface="Baloo Tamma" panose="03080902040302020200" pitchFamily="66" charset="77"/>
              </a:rPr>
              <a:t>Total number of avocados with PLU 4046 sold</a:t>
            </a:r>
          </a:p>
          <a:p>
            <a:pPr fontAlgn="base">
              <a:lnSpc>
                <a:spcPct val="200000"/>
              </a:lnSpc>
              <a:buFont typeface="Arial" panose="020B0604020202020204" pitchFamily="34" charset="0"/>
              <a:buChar char="•"/>
            </a:pPr>
            <a:r>
              <a:rPr lang="en-US" sz="1600" b="0" i="0" dirty="0">
                <a:solidFill>
                  <a:srgbClr val="526A29"/>
                </a:solidFill>
                <a:effectLst/>
                <a:latin typeface="Baloo Tamma" panose="03080902040302020200" pitchFamily="66" charset="77"/>
                <a:cs typeface="Baloo Tamma" panose="03080902040302020200" pitchFamily="66" charset="77"/>
              </a:rPr>
              <a:t>4225 - </a:t>
            </a:r>
            <a:r>
              <a:rPr lang="en-US" sz="1600" b="0" i="0" dirty="0">
                <a:solidFill>
                  <a:srgbClr val="748A32"/>
                </a:solidFill>
                <a:effectLst/>
                <a:latin typeface="Baloo Tamma" panose="03080902040302020200" pitchFamily="66" charset="77"/>
                <a:cs typeface="Baloo Tamma" panose="03080902040302020200" pitchFamily="66" charset="77"/>
              </a:rPr>
              <a:t>Total number of avocados with PLU 4225 sold</a:t>
            </a:r>
          </a:p>
          <a:p>
            <a:pPr fontAlgn="base">
              <a:lnSpc>
                <a:spcPct val="200000"/>
              </a:lnSpc>
              <a:buFont typeface="Arial" panose="020B0604020202020204" pitchFamily="34" charset="0"/>
              <a:buChar char="•"/>
            </a:pPr>
            <a:r>
              <a:rPr lang="en-US" sz="1600" b="0" i="0" dirty="0">
                <a:solidFill>
                  <a:srgbClr val="526A29"/>
                </a:solidFill>
                <a:effectLst/>
                <a:latin typeface="Baloo Tamma" panose="03080902040302020200" pitchFamily="66" charset="77"/>
                <a:cs typeface="Baloo Tamma" panose="03080902040302020200" pitchFamily="66" charset="77"/>
              </a:rPr>
              <a:t>4770 - </a:t>
            </a:r>
            <a:r>
              <a:rPr lang="en-US" sz="1600" b="0" i="0" dirty="0">
                <a:solidFill>
                  <a:srgbClr val="748A32"/>
                </a:solidFill>
                <a:effectLst/>
                <a:latin typeface="Baloo Tamma" panose="03080902040302020200" pitchFamily="66" charset="77"/>
                <a:cs typeface="Baloo Tamma" panose="03080902040302020200" pitchFamily="66" charset="77"/>
              </a:rPr>
              <a:t>Total number of avocados with PLU 4770 sold</a:t>
            </a:r>
          </a:p>
          <a:p>
            <a:pPr>
              <a:lnSpc>
                <a:spcPct val="200000"/>
              </a:lnSpc>
            </a:pPr>
            <a:br>
              <a:rPr lang="en-US" sz="1600" dirty="0">
                <a:solidFill>
                  <a:srgbClr val="526A29"/>
                </a:solidFill>
                <a:latin typeface="Baloo Tamma" panose="03080902040302020200" pitchFamily="66" charset="77"/>
                <a:cs typeface="Baloo Tamma" panose="03080902040302020200" pitchFamily="66" charset="77"/>
              </a:rPr>
            </a:br>
            <a:endParaRPr lang="en-US" sz="1600" dirty="0">
              <a:solidFill>
                <a:srgbClr val="526A29"/>
              </a:solidFill>
              <a:latin typeface="Baloo Tamma" panose="03080902040302020200" pitchFamily="66" charset="77"/>
              <a:cs typeface="Baloo Tamma" panose="03080902040302020200" pitchFamily="66" charset="77"/>
            </a:endParaRPr>
          </a:p>
        </p:txBody>
      </p:sp>
      <p:pic>
        <p:nvPicPr>
          <p:cNvPr id="9" name="Picture 8">
            <a:extLst>
              <a:ext uri="{FF2B5EF4-FFF2-40B4-BE49-F238E27FC236}">
                <a16:creationId xmlns:a16="http://schemas.microsoft.com/office/drawing/2014/main" id="{E1CFBB24-2E35-9E4A-A6DC-71227784D641}"/>
              </a:ext>
            </a:extLst>
          </p:cNvPr>
          <p:cNvPicPr>
            <a:picLocks noChangeAspect="1"/>
          </p:cNvPicPr>
          <p:nvPr/>
        </p:nvPicPr>
        <p:blipFill>
          <a:blip r:embed="rId5"/>
          <a:stretch>
            <a:fillRect/>
          </a:stretch>
        </p:blipFill>
        <p:spPr>
          <a:xfrm rot="2392303">
            <a:off x="2958380" y="2890333"/>
            <a:ext cx="6719737" cy="6719737"/>
          </a:xfrm>
          <a:prstGeom prst="rect">
            <a:avLst/>
          </a:prstGeom>
        </p:spPr>
      </p:pic>
    </p:spTree>
    <p:extLst>
      <p:ext uri="{BB962C8B-B14F-4D97-AF65-F5344CB8AC3E}">
        <p14:creationId xmlns:p14="http://schemas.microsoft.com/office/powerpoint/2010/main" val="339482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412EA-A153-2B44-A2B4-5FE1DE9D6803}"/>
              </a:ext>
            </a:extLst>
          </p:cNvPr>
          <p:cNvSpPr>
            <a:spLocks noGrp="1"/>
          </p:cNvSpPr>
          <p:nvPr>
            <p:ph type="title"/>
          </p:nvPr>
        </p:nvSpPr>
        <p:spPr>
          <a:xfrm>
            <a:off x="1961275" y="1502717"/>
            <a:ext cx="5298507" cy="2213512"/>
          </a:xfrm>
        </p:spPr>
        <p:txBody>
          <a:bodyPr>
            <a:noAutofit/>
          </a:bodyPr>
          <a:lstStyle/>
          <a:p>
            <a:r>
              <a:rPr lang="en-US" sz="4400" dirty="0">
                <a:solidFill>
                  <a:srgbClr val="526A29"/>
                </a:solidFill>
                <a:latin typeface="Baloo Tamma" panose="03080902040302020200" pitchFamily="66" charset="77"/>
                <a:cs typeface="Baloo Tamma" panose="03080902040302020200" pitchFamily="66" charset="77"/>
              </a:rPr>
              <a:t>Investigating Predictions / Correlations</a:t>
            </a:r>
          </a:p>
        </p:txBody>
      </p:sp>
      <p:sp>
        <p:nvSpPr>
          <p:cNvPr id="4" name="Text Placeholder 3">
            <a:extLst>
              <a:ext uri="{FF2B5EF4-FFF2-40B4-BE49-F238E27FC236}">
                <a16:creationId xmlns:a16="http://schemas.microsoft.com/office/drawing/2014/main" id="{BAA5C4BF-D612-944A-82C5-620A0DE5CEB6}"/>
              </a:ext>
            </a:extLst>
          </p:cNvPr>
          <p:cNvSpPr>
            <a:spLocks noGrp="1"/>
          </p:cNvSpPr>
          <p:nvPr>
            <p:ph type="body" sz="half" idx="2"/>
          </p:nvPr>
        </p:nvSpPr>
        <p:spPr>
          <a:xfrm>
            <a:off x="211642" y="3689350"/>
            <a:ext cx="5298507" cy="3168650"/>
          </a:xfrm>
        </p:spPr>
        <p:txBody>
          <a:bodyPr/>
          <a:lstStyle/>
          <a:p>
            <a:pPr marL="342900" lvl="0" indent="-342900">
              <a:buFont typeface="Arial" panose="020B0604020202020204" pitchFamily="34" charset="0"/>
              <a:buChar char="•"/>
            </a:pPr>
            <a:r>
              <a:rPr lang="en-US" sz="2800" dirty="0">
                <a:solidFill>
                  <a:srgbClr val="748A32"/>
                </a:solidFill>
                <a:latin typeface="Baloo Tamma" panose="03080902040302020200" pitchFamily="66" charset="77"/>
                <a:cs typeface="Baloo Tamma" panose="03080902040302020200" pitchFamily="66" charset="77"/>
              </a:rPr>
              <a:t>Price Predictions</a:t>
            </a:r>
          </a:p>
          <a:p>
            <a:pPr marL="342900" lvl="0" indent="-342900">
              <a:buFont typeface="Arial" panose="020B0604020202020204" pitchFamily="34" charset="0"/>
              <a:buChar char="•"/>
            </a:pPr>
            <a:r>
              <a:rPr lang="en-US" sz="2800" dirty="0">
                <a:solidFill>
                  <a:srgbClr val="748A32"/>
                </a:solidFill>
                <a:latin typeface="Baloo Tamma" panose="03080902040302020200" pitchFamily="66" charset="77"/>
                <a:cs typeface="Baloo Tamma" panose="03080902040302020200" pitchFamily="66" charset="77"/>
              </a:rPr>
              <a:t>Volume vs. Price</a:t>
            </a:r>
          </a:p>
          <a:p>
            <a:pPr marL="342900" lvl="0" indent="-342900">
              <a:buFont typeface="Arial" panose="020B0604020202020204" pitchFamily="34" charset="0"/>
              <a:buChar char="•"/>
            </a:pPr>
            <a:r>
              <a:rPr lang="en-US" sz="2800" dirty="0">
                <a:solidFill>
                  <a:srgbClr val="748A32"/>
                </a:solidFill>
                <a:cs typeface="Baloo Tamma" panose="03080902040302020200" pitchFamily="66" charset="77"/>
              </a:rPr>
              <a:t>Affects of </a:t>
            </a:r>
            <a:r>
              <a:rPr lang="en-US" sz="2800" dirty="0">
                <a:solidFill>
                  <a:srgbClr val="748A32"/>
                </a:solidFill>
                <a:latin typeface="Baloo Tamma" panose="03080902040302020200" pitchFamily="66" charset="77"/>
                <a:cs typeface="Baloo Tamma" panose="03080902040302020200" pitchFamily="66" charset="77"/>
              </a:rPr>
              <a:t>Seasonal changes</a:t>
            </a:r>
          </a:p>
          <a:p>
            <a:pPr marL="342900" indent="-342900">
              <a:buFont typeface="Arial" panose="020B0604020202020204" pitchFamily="34" charset="0"/>
              <a:buChar char="•"/>
            </a:pPr>
            <a:r>
              <a:rPr lang="en-US" sz="2800" dirty="0">
                <a:solidFill>
                  <a:srgbClr val="748A32"/>
                </a:solidFill>
                <a:cs typeface="Baloo Tamma" panose="03080902040302020200" pitchFamily="66" charset="77"/>
              </a:rPr>
              <a:t>Differences between Organic vs. Conventional</a:t>
            </a:r>
          </a:p>
          <a:p>
            <a:pPr marL="342900" lvl="0" indent="-342900">
              <a:buFont typeface="Arial" panose="020B0604020202020204" pitchFamily="34" charset="0"/>
              <a:buChar char="•"/>
            </a:pPr>
            <a:endParaRPr lang="en-US" sz="3200" dirty="0">
              <a:solidFill>
                <a:srgbClr val="748A32"/>
              </a:solidFill>
              <a:latin typeface="Baloo Tamma" panose="03080902040302020200" pitchFamily="66" charset="77"/>
              <a:cs typeface="Baloo Tamma" panose="03080902040302020200" pitchFamily="66" charset="77"/>
            </a:endParaRPr>
          </a:p>
          <a:p>
            <a:pPr algn="ctr"/>
            <a:endParaRPr lang="en-US" dirty="0"/>
          </a:p>
        </p:txBody>
      </p:sp>
      <p:pic>
        <p:nvPicPr>
          <p:cNvPr id="16" name="Picture 15" descr="A picture containing snack food, close, frittata&#10;&#10;Description automatically generated">
            <a:extLst>
              <a:ext uri="{FF2B5EF4-FFF2-40B4-BE49-F238E27FC236}">
                <a16:creationId xmlns:a16="http://schemas.microsoft.com/office/drawing/2014/main" id="{BC2E1C5D-A906-6342-9E02-0FD4303738F3}"/>
              </a:ext>
            </a:extLst>
          </p:cNvPr>
          <p:cNvPicPr>
            <a:picLocks noChangeAspect="1"/>
          </p:cNvPicPr>
          <p:nvPr/>
        </p:nvPicPr>
        <p:blipFill>
          <a:blip r:embed="rId2"/>
          <a:stretch>
            <a:fillRect/>
          </a:stretch>
        </p:blipFill>
        <p:spPr>
          <a:xfrm>
            <a:off x="70360" y="139289"/>
            <a:ext cx="2564809" cy="2564809"/>
          </a:xfrm>
          <a:prstGeom prst="rect">
            <a:avLst/>
          </a:prstGeom>
        </p:spPr>
      </p:pic>
      <p:pic>
        <p:nvPicPr>
          <p:cNvPr id="32" name="Picture 31" descr="Graphical user interface&#10;&#10;Description automatically generated with medium confidence">
            <a:extLst>
              <a:ext uri="{FF2B5EF4-FFF2-40B4-BE49-F238E27FC236}">
                <a16:creationId xmlns:a16="http://schemas.microsoft.com/office/drawing/2014/main" id="{47CD8582-51B0-F247-B1DC-9EDF0FADE211}"/>
              </a:ext>
            </a:extLst>
          </p:cNvPr>
          <p:cNvPicPr>
            <a:picLocks noChangeAspect="1"/>
          </p:cNvPicPr>
          <p:nvPr/>
        </p:nvPicPr>
        <p:blipFill rotWithShape="1">
          <a:blip r:embed="rId3"/>
          <a:srcRect l="6542" t="17612" r="38671" b="847"/>
          <a:stretch/>
        </p:blipFill>
        <p:spPr>
          <a:xfrm>
            <a:off x="5959684" y="1158335"/>
            <a:ext cx="5858069" cy="4541330"/>
          </a:xfrm>
          <a:custGeom>
            <a:avLst/>
            <a:gdLst>
              <a:gd name="connsiteX0" fmla="*/ 727883 w 5219701"/>
              <a:gd name="connsiteY0" fmla="*/ 0 h 4367212"/>
              <a:gd name="connsiteX1" fmla="*/ 4491818 w 5219701"/>
              <a:gd name="connsiteY1" fmla="*/ 0 h 4367212"/>
              <a:gd name="connsiteX2" fmla="*/ 5219701 w 5219701"/>
              <a:gd name="connsiteY2" fmla="*/ 727883 h 4367212"/>
              <a:gd name="connsiteX3" fmla="*/ 5219701 w 5219701"/>
              <a:gd name="connsiteY3" fmla="*/ 3639329 h 4367212"/>
              <a:gd name="connsiteX4" fmla="*/ 4491818 w 5219701"/>
              <a:gd name="connsiteY4" fmla="*/ 4367212 h 4367212"/>
              <a:gd name="connsiteX5" fmla="*/ 727883 w 5219701"/>
              <a:gd name="connsiteY5" fmla="*/ 4367212 h 4367212"/>
              <a:gd name="connsiteX6" fmla="*/ 0 w 5219701"/>
              <a:gd name="connsiteY6" fmla="*/ 3639329 h 4367212"/>
              <a:gd name="connsiteX7" fmla="*/ 0 w 5219701"/>
              <a:gd name="connsiteY7" fmla="*/ 727883 h 4367212"/>
              <a:gd name="connsiteX8" fmla="*/ 727883 w 5219701"/>
              <a:gd name="connsiteY8" fmla="*/ 0 h 436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19701" h="4367212">
                <a:moveTo>
                  <a:pt x="727883" y="0"/>
                </a:moveTo>
                <a:lnTo>
                  <a:pt x="4491818" y="0"/>
                </a:lnTo>
                <a:cubicBezTo>
                  <a:pt x="4893817" y="0"/>
                  <a:pt x="5219701" y="325884"/>
                  <a:pt x="5219701" y="727883"/>
                </a:cubicBezTo>
                <a:lnTo>
                  <a:pt x="5219701" y="3639329"/>
                </a:lnTo>
                <a:cubicBezTo>
                  <a:pt x="5219701" y="4041328"/>
                  <a:pt x="4893817" y="4367212"/>
                  <a:pt x="4491818" y="4367212"/>
                </a:cubicBezTo>
                <a:lnTo>
                  <a:pt x="727883" y="4367212"/>
                </a:lnTo>
                <a:cubicBezTo>
                  <a:pt x="325884" y="4367212"/>
                  <a:pt x="0" y="4041328"/>
                  <a:pt x="0" y="3639329"/>
                </a:cubicBezTo>
                <a:lnTo>
                  <a:pt x="0" y="727883"/>
                </a:lnTo>
                <a:cubicBezTo>
                  <a:pt x="0" y="325884"/>
                  <a:pt x="325884" y="0"/>
                  <a:pt x="727883" y="0"/>
                </a:cubicBezTo>
                <a:close/>
              </a:path>
            </a:pathLst>
          </a:custGeom>
        </p:spPr>
      </p:pic>
    </p:spTree>
    <p:extLst>
      <p:ext uri="{BB962C8B-B14F-4D97-AF65-F5344CB8AC3E}">
        <p14:creationId xmlns:p14="http://schemas.microsoft.com/office/powerpoint/2010/main" val="3485143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pic>
        <p:nvPicPr>
          <p:cNvPr id="13" name="Picture 12" descr="Text&#10;&#10;Description automatically generated">
            <a:extLst>
              <a:ext uri="{FF2B5EF4-FFF2-40B4-BE49-F238E27FC236}">
                <a16:creationId xmlns:a16="http://schemas.microsoft.com/office/drawing/2014/main" id="{BE20D84F-6FA4-9B4B-863E-494023A41160}"/>
              </a:ext>
            </a:extLst>
          </p:cNvPr>
          <p:cNvPicPr>
            <a:picLocks noChangeAspect="1"/>
          </p:cNvPicPr>
          <p:nvPr/>
        </p:nvPicPr>
        <p:blipFill>
          <a:blip r:embed="rId2">
            <a:alphaModFix amt="20000"/>
          </a:blip>
          <a:stretch>
            <a:fillRect/>
          </a:stretch>
        </p:blipFill>
        <p:spPr>
          <a:xfrm>
            <a:off x="7288431" y="-2867052"/>
            <a:ext cx="6438107" cy="9942874"/>
          </a:xfrm>
          <a:prstGeom prst="rect">
            <a:avLst/>
          </a:prstGeom>
          <a:effectLst>
            <a:reflection endPos="0" dist="50800" dir="5400000" sy="-100000" algn="bl" rotWithShape="0"/>
          </a:effectLst>
        </p:spPr>
      </p:pic>
      <p:sp>
        <p:nvSpPr>
          <p:cNvPr id="2" name="Title 1">
            <a:extLst>
              <a:ext uri="{FF2B5EF4-FFF2-40B4-BE49-F238E27FC236}">
                <a16:creationId xmlns:a16="http://schemas.microsoft.com/office/drawing/2014/main" id="{E0C8ED7A-2428-9A46-A288-8DA48AB3C955}"/>
              </a:ext>
            </a:extLst>
          </p:cNvPr>
          <p:cNvSpPr>
            <a:spLocks noGrp="1"/>
          </p:cNvSpPr>
          <p:nvPr>
            <p:ph type="title"/>
          </p:nvPr>
        </p:nvSpPr>
        <p:spPr>
          <a:xfrm>
            <a:off x="836777" y="564250"/>
            <a:ext cx="7080307" cy="675427"/>
          </a:xfrm>
        </p:spPr>
        <p:txBody>
          <a:bodyPr>
            <a:noAutofit/>
          </a:bodyPr>
          <a:lstStyle/>
          <a:p>
            <a:r>
              <a:rPr lang="en-US" sz="4400" dirty="0">
                <a:solidFill>
                  <a:srgbClr val="526A29"/>
                </a:solidFill>
                <a:latin typeface="Baloo Tamma" panose="03080902040302020200" pitchFamily="66" charset="77"/>
                <a:cs typeface="Baloo Tamma" panose="03080902040302020200" pitchFamily="66" charset="77"/>
              </a:rPr>
              <a:t>Transforming the Data</a:t>
            </a:r>
          </a:p>
        </p:txBody>
      </p:sp>
      <p:sp>
        <p:nvSpPr>
          <p:cNvPr id="4" name="Text Placeholder 3">
            <a:extLst>
              <a:ext uri="{FF2B5EF4-FFF2-40B4-BE49-F238E27FC236}">
                <a16:creationId xmlns:a16="http://schemas.microsoft.com/office/drawing/2014/main" id="{16EA4801-FE52-4540-9FF2-1511AD2FE115}"/>
              </a:ext>
            </a:extLst>
          </p:cNvPr>
          <p:cNvSpPr>
            <a:spLocks noGrp="1"/>
          </p:cNvSpPr>
          <p:nvPr>
            <p:ph type="body" sz="half" idx="2"/>
          </p:nvPr>
        </p:nvSpPr>
        <p:spPr>
          <a:xfrm>
            <a:off x="836777" y="1102263"/>
            <a:ext cx="6536298" cy="5973559"/>
          </a:xfrm>
        </p:spPr>
        <p:txBody>
          <a:bodyPr>
            <a:normAutofit/>
          </a:bodyPr>
          <a:lstStyle/>
          <a:p>
            <a:pPr marL="457200" indent="-457200">
              <a:lnSpc>
                <a:spcPct val="150000"/>
              </a:lnSpc>
              <a:buFont typeface="Arial" panose="020B0604020202020204" pitchFamily="34" charset="0"/>
              <a:buChar char="•"/>
            </a:pPr>
            <a:r>
              <a:rPr lang="en-US" sz="2800" dirty="0">
                <a:solidFill>
                  <a:srgbClr val="748A32"/>
                </a:solidFill>
              </a:rPr>
              <a:t>Type column (conventional/organic) –  Using One-Hot Encoding for Categorical Data</a:t>
            </a:r>
          </a:p>
          <a:p>
            <a:pPr marL="457200" indent="-457200">
              <a:lnSpc>
                <a:spcPct val="150000"/>
              </a:lnSpc>
              <a:buFont typeface="Arial" panose="020B0604020202020204" pitchFamily="34" charset="0"/>
              <a:buChar char="•"/>
            </a:pPr>
            <a:r>
              <a:rPr lang="en-US" sz="2800" dirty="0">
                <a:solidFill>
                  <a:srgbClr val="748A32"/>
                </a:solidFill>
              </a:rPr>
              <a:t>Month column (1-11) – Using Label Encoding from 1 to 11 for each month respectively, excluding December per null values found in December.</a:t>
            </a:r>
          </a:p>
          <a:p>
            <a:endParaRPr lang="en-US" sz="2800" dirty="0"/>
          </a:p>
        </p:txBody>
      </p:sp>
    </p:spTree>
    <p:extLst>
      <p:ext uri="{BB962C8B-B14F-4D97-AF65-F5344CB8AC3E}">
        <p14:creationId xmlns:p14="http://schemas.microsoft.com/office/powerpoint/2010/main" val="222784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3D59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2014-7005-CE40-A917-ECBF18EB4782}"/>
              </a:ext>
            </a:extLst>
          </p:cNvPr>
          <p:cNvSpPr>
            <a:spLocks noGrp="1"/>
          </p:cNvSpPr>
          <p:nvPr>
            <p:ph type="title"/>
          </p:nvPr>
        </p:nvSpPr>
        <p:spPr>
          <a:xfrm>
            <a:off x="547688" y="152400"/>
            <a:ext cx="7135812" cy="1016000"/>
          </a:xfrm>
        </p:spPr>
        <p:txBody>
          <a:bodyPr>
            <a:noAutofit/>
          </a:bodyPr>
          <a:lstStyle/>
          <a:p>
            <a:r>
              <a:rPr lang="en-US" sz="4800" dirty="0">
                <a:solidFill>
                  <a:srgbClr val="526A29"/>
                </a:solidFill>
                <a:latin typeface="Baloo Tamma" panose="03080902040302020200" pitchFamily="66" charset="77"/>
                <a:cs typeface="Baloo Tamma" panose="03080902040302020200" pitchFamily="66" charset="77"/>
              </a:rPr>
              <a:t>Machine Learning</a:t>
            </a:r>
          </a:p>
        </p:txBody>
      </p:sp>
      <p:sp>
        <p:nvSpPr>
          <p:cNvPr id="4" name="Text Placeholder 3">
            <a:extLst>
              <a:ext uri="{FF2B5EF4-FFF2-40B4-BE49-F238E27FC236}">
                <a16:creationId xmlns:a16="http://schemas.microsoft.com/office/drawing/2014/main" id="{FB7BEB82-8D84-FE44-96A9-3ED44374F364}"/>
              </a:ext>
            </a:extLst>
          </p:cNvPr>
          <p:cNvSpPr>
            <a:spLocks noGrp="1"/>
          </p:cNvSpPr>
          <p:nvPr>
            <p:ph type="body" sz="half" idx="2"/>
          </p:nvPr>
        </p:nvSpPr>
        <p:spPr>
          <a:xfrm>
            <a:off x="547688" y="1031413"/>
            <a:ext cx="7135812" cy="5473559"/>
          </a:xfrm>
        </p:spPr>
        <p:txBody>
          <a:bodyPr>
            <a:normAutofit/>
          </a:bodyPr>
          <a:lstStyle/>
          <a:p>
            <a:pPr>
              <a:lnSpc>
                <a:spcPct val="150000"/>
              </a:lnSpc>
            </a:pPr>
            <a:r>
              <a:rPr lang="en-US" sz="2000" dirty="0">
                <a:solidFill>
                  <a:srgbClr val="748A32"/>
                </a:solidFill>
                <a:latin typeface="Baloo Tamma" panose="03080902040302020200" pitchFamily="66" charset="77"/>
                <a:cs typeface="Baloo Tamma" panose="03080902040302020200" pitchFamily="66" charset="77"/>
              </a:rPr>
              <a:t>The machine-learning portion of the avocado project is based on multiple linear regression, the oldest and most tried-and-true form of linear regression. It functions by minimizing the squared distance between predicted and actual values, where predicted values are produced by multiplying a set of input variables by a set of coefficients. These coefficients are changed until the most accurate picture is formed (i.e.,  the least error-prone model is created).</a:t>
            </a:r>
          </a:p>
          <a:p>
            <a:endParaRPr lang="en-US" dirty="0"/>
          </a:p>
        </p:txBody>
      </p:sp>
      <p:pic>
        <p:nvPicPr>
          <p:cNvPr id="11" name="Picture 10" descr="A picture containing melon, fruit, avocado, sweet melon&#10;&#10;Description automatically generated">
            <a:extLst>
              <a:ext uri="{FF2B5EF4-FFF2-40B4-BE49-F238E27FC236}">
                <a16:creationId xmlns:a16="http://schemas.microsoft.com/office/drawing/2014/main" id="{D54D4E61-18B5-A548-930A-0E8CCD862D78}"/>
              </a:ext>
            </a:extLst>
          </p:cNvPr>
          <p:cNvPicPr>
            <a:picLocks noChangeAspect="1"/>
          </p:cNvPicPr>
          <p:nvPr/>
        </p:nvPicPr>
        <p:blipFill>
          <a:blip r:embed="rId2"/>
          <a:stretch>
            <a:fillRect/>
          </a:stretch>
        </p:blipFill>
        <p:spPr>
          <a:xfrm>
            <a:off x="5864506" y="3768192"/>
            <a:ext cx="6512691" cy="3846319"/>
          </a:xfrm>
          <a:prstGeom prst="rect">
            <a:avLst/>
          </a:prstGeom>
        </p:spPr>
      </p:pic>
    </p:spTree>
    <p:extLst>
      <p:ext uri="{BB962C8B-B14F-4D97-AF65-F5344CB8AC3E}">
        <p14:creationId xmlns:p14="http://schemas.microsoft.com/office/powerpoint/2010/main" val="1740670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1595</TotalTime>
  <Words>1633</Words>
  <Application>Microsoft Macintosh PowerPoint</Application>
  <PresentationFormat>Widescreen</PresentationFormat>
  <Paragraphs>96</Paragraphs>
  <Slides>20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Baloo Tamma</vt:lpstr>
      <vt:lpstr>Calibri</vt:lpstr>
      <vt:lpstr>Calibri Light</vt:lpstr>
      <vt:lpstr>Office Theme</vt:lpstr>
      <vt:lpstr>PowerPoint Presentation</vt:lpstr>
      <vt:lpstr>Background</vt:lpstr>
      <vt:lpstr>Objectives</vt:lpstr>
      <vt:lpstr>Basic Hyphothesis, Trends</vt:lpstr>
      <vt:lpstr>Inspirations</vt:lpstr>
      <vt:lpstr>Extract the DATA</vt:lpstr>
      <vt:lpstr>Investigating Predictions / Correlations</vt:lpstr>
      <vt:lpstr>Transforming the Data</vt:lpstr>
      <vt:lpstr>Machine Learning</vt:lpstr>
      <vt:lpstr>Machine Learning</vt:lpstr>
      <vt:lpstr>Machine Learning Deployment</vt:lpstr>
      <vt:lpstr>Avocado Average Price by Region</vt:lpstr>
      <vt:lpstr>Organic vs. Conventional Average Price Comparison</vt:lpstr>
      <vt:lpstr>Total Volume of Avocados Sold</vt:lpstr>
      <vt:lpstr>Avocado Price Compared to Volume</vt:lpstr>
      <vt:lpstr>Conclusions</vt:lpstr>
      <vt:lpstr>Recommendations</vt:lpstr>
      <vt:lpstr>Limitations</vt:lpstr>
      <vt:lpstr>Future Work</vt:lpstr>
      <vt:lpstr>About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Pearson</dc:creator>
  <cp:lastModifiedBy>Karen Pearson</cp:lastModifiedBy>
  <cp:revision>108</cp:revision>
  <dcterms:created xsi:type="dcterms:W3CDTF">2021-05-04T01:23:18Z</dcterms:created>
  <dcterms:modified xsi:type="dcterms:W3CDTF">2021-05-05T04:22:06Z</dcterms:modified>
</cp:coreProperties>
</file>